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0" saveSubsetFonts="1">
  <p:sldMasterIdLst>
    <p:sldMasterId id="2147483672" r:id="rId2"/>
  </p:sldMasterIdLst>
  <p:notesMasterIdLst>
    <p:notesMasterId r:id="rId3"/>
  </p:notesMasterIdLst>
  <p:sldIdLst>
    <p:sldId id="267" r:id="rId4"/>
    <p:sldId id="271" r:id="rId5"/>
    <p:sldId id="272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城 象栄" initials="t" lastIdx="1" clrIdx="0"/>
  <p:cmAuthor id="2" name="藤原 博良" initials="藤原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CDC"/>
    <a:srgbClr val="B1E5DC"/>
    <a:srgbClr val="D9F3EF"/>
    <a:srgbClr val="00FFCC"/>
    <a:srgbClr val="3FBBA6"/>
    <a:srgbClr val="47C982"/>
    <a:srgbClr val="F08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5"/>
    <p:restoredTop sz="94660"/>
  </p:normalViewPr>
  <p:slideViewPr>
    <p:cSldViewPr>
      <p:cViewPr varScale="1">
        <p:scale>
          <a:sx n="30" d="100"/>
          <a:sy n="30" d="100"/>
        </p:scale>
        <p:origin x="-1974" y="-78"/>
      </p:cViewPr>
      <p:guideLst>
        <p:guide orient="horz" pos="305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00" cy="3600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Relationship Id="rId10" Type="http://schemas.openxmlformats.org/officeDocument/2006/relationships/commentAuthors" Target="commentAuthor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8475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0"/>
            <a:ext cx="2949575" cy="498475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2F626A2D-0089-4B26-AA42-1CC6887ECB7E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83140"/>
            <a:ext cx="5445125" cy="3913187"/>
          </a:xfrm>
          <a:prstGeom prst="rect">
            <a:avLst/>
          </a:prstGeom>
        </p:spPr>
        <p:txBody>
          <a:bodyPr vert="horz" lIns="91407" tIns="45705" rIns="91407" bIns="457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5"/>
            <a:ext cx="2949575" cy="498475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714426E2-353B-4511-91A4-04E7CA0F4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4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8" indent="0" algn="ctr">
              <a:buNone/>
              <a:defRPr sz="1499"/>
            </a:lvl2pPr>
            <a:lvl3pPr marL="685678" indent="0" algn="ctr">
              <a:buNone/>
              <a:defRPr sz="1351"/>
            </a:lvl3pPr>
            <a:lvl4pPr marL="1028518" indent="0" algn="ctr">
              <a:buNone/>
              <a:defRPr sz="1200"/>
            </a:lvl4pPr>
            <a:lvl5pPr marL="1371358" indent="0" algn="ctr">
              <a:buNone/>
              <a:defRPr sz="1200"/>
            </a:lvl5pPr>
            <a:lvl6pPr marL="1714199" indent="0" algn="ctr">
              <a:buNone/>
              <a:defRPr sz="1200"/>
            </a:lvl6pPr>
            <a:lvl7pPr marL="2057038" indent="0" algn="ctr">
              <a:buNone/>
              <a:defRPr sz="1200"/>
            </a:lvl7pPr>
            <a:lvl8pPr marL="2399876" indent="0" algn="ctr">
              <a:buNone/>
              <a:defRPr sz="1200"/>
            </a:lvl8pPr>
            <a:lvl9pPr marL="2742716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51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43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7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7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1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06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467920" y="2469624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467920" y="6629226"/>
            <a:ext cx="5915025" cy="21669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38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678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5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42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41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472385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472385" y="2428350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8" indent="0">
              <a:buNone/>
              <a:defRPr sz="1499" b="1"/>
            </a:lvl2pPr>
            <a:lvl3pPr marL="685678" indent="0">
              <a:buNone/>
              <a:defRPr sz="1351" b="1"/>
            </a:lvl3pPr>
            <a:lvl4pPr marL="1028518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9" indent="0">
              <a:buNone/>
              <a:defRPr sz="1200" b="1"/>
            </a:lvl6pPr>
            <a:lvl7pPr marL="2057038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472385" y="3618443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6" y="2428350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8" indent="0">
              <a:buNone/>
              <a:defRPr sz="1499" b="1"/>
            </a:lvl2pPr>
            <a:lvl3pPr marL="685678" indent="0">
              <a:buNone/>
              <a:defRPr sz="1351" b="1"/>
            </a:lvl3pPr>
            <a:lvl4pPr marL="1028518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9" indent="0">
              <a:buNone/>
              <a:defRPr sz="1200" b="1"/>
            </a:lvl6pPr>
            <a:lvl7pPr marL="2057038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618443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10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85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472381" y="660399"/>
            <a:ext cx="2211884" cy="23114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2915547" y="1426288"/>
            <a:ext cx="3471863" cy="7039681"/>
          </a:xfrm>
        </p:spPr>
        <p:txBody>
          <a:bodyPr/>
          <a:lstStyle>
            <a:lvl1pPr>
              <a:defRPr sz="2399"/>
            </a:lvl1pPr>
            <a:lvl2pPr>
              <a:defRPr sz="2102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3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38" indent="0">
              <a:buNone/>
              <a:defRPr sz="1050"/>
            </a:lvl2pPr>
            <a:lvl3pPr marL="685678" indent="0">
              <a:buNone/>
              <a:defRPr sz="900"/>
            </a:lvl3pPr>
            <a:lvl4pPr marL="1028518" indent="0">
              <a:buNone/>
              <a:defRPr sz="750"/>
            </a:lvl4pPr>
            <a:lvl5pPr marL="1371358" indent="0">
              <a:buNone/>
              <a:defRPr sz="750"/>
            </a:lvl5pPr>
            <a:lvl6pPr marL="1714199" indent="0">
              <a:buNone/>
              <a:defRPr sz="750"/>
            </a:lvl6pPr>
            <a:lvl7pPr marL="2057038" indent="0">
              <a:buNone/>
              <a:defRPr sz="750"/>
            </a:lvl7pPr>
            <a:lvl8pPr marL="2399876" indent="0">
              <a:buNone/>
              <a:defRPr sz="750"/>
            </a:lvl8pPr>
            <a:lvl9pPr marL="2742716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47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472381" y="660399"/>
            <a:ext cx="2211884" cy="23114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7" y="1426288"/>
            <a:ext cx="3471863" cy="703968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838" indent="0">
              <a:buNone/>
              <a:defRPr sz="2102"/>
            </a:lvl2pPr>
            <a:lvl3pPr marL="685678" indent="0">
              <a:buNone/>
              <a:defRPr sz="1800"/>
            </a:lvl3pPr>
            <a:lvl4pPr marL="1028518" indent="0">
              <a:buNone/>
              <a:defRPr sz="1499"/>
            </a:lvl4pPr>
            <a:lvl5pPr marL="1371358" indent="0">
              <a:buNone/>
              <a:defRPr sz="1499"/>
            </a:lvl5pPr>
            <a:lvl6pPr marL="1714199" indent="0">
              <a:buNone/>
              <a:defRPr sz="1499"/>
            </a:lvl6pPr>
            <a:lvl7pPr marL="2057038" indent="0">
              <a:buNone/>
              <a:defRPr sz="1499"/>
            </a:lvl7pPr>
            <a:lvl8pPr marL="2399876" indent="0">
              <a:buNone/>
              <a:defRPr sz="1499"/>
            </a:lvl8pPr>
            <a:lvl9pPr marL="2742716" indent="0">
              <a:buNone/>
              <a:defRPr sz="1499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3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38" indent="0">
              <a:buNone/>
              <a:defRPr sz="1050"/>
            </a:lvl2pPr>
            <a:lvl3pPr marL="685678" indent="0">
              <a:buNone/>
              <a:defRPr sz="900"/>
            </a:lvl3pPr>
            <a:lvl4pPr marL="1028518" indent="0">
              <a:buNone/>
              <a:defRPr sz="750"/>
            </a:lvl4pPr>
            <a:lvl5pPr marL="1371358" indent="0">
              <a:buNone/>
              <a:defRPr sz="750"/>
            </a:lvl5pPr>
            <a:lvl6pPr marL="1714199" indent="0">
              <a:buNone/>
              <a:defRPr sz="750"/>
            </a:lvl6pPr>
            <a:lvl7pPr marL="2057038" indent="0">
              <a:buNone/>
              <a:defRPr sz="750"/>
            </a:lvl7pPr>
            <a:lvl8pPr marL="2399876" indent="0">
              <a:buNone/>
              <a:defRPr sz="750"/>
            </a:lvl8pPr>
            <a:lvl9pPr marL="2742716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178896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471492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471492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402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431C-19D3-4E1D-9E03-901C7515D14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402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402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DECE-A3F5-4974-ACCE-E5A8D5BDB3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14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678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1" indent="-171421" algn="l" defTabSz="6856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260" indent="-171421" algn="l" defTabSz="68567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98" indent="-171421" algn="l" defTabSz="68567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38" indent="-171421" algn="l" defTabSz="68567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7" indent="-171421" algn="l" defTabSz="68567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617" indent="-171421" algn="l" defTabSz="68567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456" indent="-171421" algn="l" defTabSz="68567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296" indent="-171421" algn="l" defTabSz="68567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138" indent="-171421" algn="l" defTabSz="68567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78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38" algn="l" defTabSz="685678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678" algn="l" defTabSz="685678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18" algn="l" defTabSz="685678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58" algn="l" defTabSz="685678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199" algn="l" defTabSz="685678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038" algn="l" defTabSz="685678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399876" algn="l" defTabSz="685678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6" algn="l" defTabSz="685678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slideLayout" Target="../slideLayouts/slideLayout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image" Target="../media/image6.png" /><Relationship Id="rId3" Type="http://schemas.openxmlformats.org/officeDocument/2006/relationships/image" Target="../media/image3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4.png" /><Relationship Id="rId9" Type="http://schemas.openxmlformats.org/officeDocument/2006/relationships/image" Target="../media/image11.png" /><Relationship Id="rId10" Type="http://schemas.openxmlformats.org/officeDocument/2006/relationships/image" Target="../media/image12.png" /><Relationship Id="rId11" Type="http://schemas.openxmlformats.org/officeDocument/2006/relationships/image" Target="../media/image1.png" /><Relationship Id="rId12" Type="http://schemas.openxmlformats.org/officeDocument/2006/relationships/image" Target="../media/image2.png" /><Relationship Id="rId13" Type="http://schemas.openxmlformats.org/officeDocument/2006/relationships/image" Target="../media/image13.png" /><Relationship Id="rId14" Type="http://schemas.openxmlformats.org/officeDocument/2006/relationships/slideLayout" Target="../slideLayouts/slideLayout1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8.png" /><Relationship Id="rId6" Type="http://schemas.openxmlformats.org/officeDocument/2006/relationships/image" Target="../media/image17.png" /><Relationship Id="rId7" Type="http://schemas.openxmlformats.org/officeDocument/2006/relationships/image" Target="../media/image18.png" /><Relationship Id="rId8" Type="http://schemas.openxmlformats.org/officeDocument/2006/relationships/image" Target="../media/image4.png" /><Relationship Id="rId9" Type="http://schemas.openxmlformats.org/officeDocument/2006/relationships/image" Target="../media/image11.png" /><Relationship Id="rId10" Type="http://schemas.openxmlformats.org/officeDocument/2006/relationships/image" Target="../media/image1.png" /><Relationship Id="rId11" Type="http://schemas.openxmlformats.org/officeDocument/2006/relationships/image" Target="../media/image2.png" /><Relationship Id="rId12" Type="http://schemas.openxmlformats.org/officeDocument/2006/relationships/image" Target="../media/image13.png" /><Relationship Id="rId13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ボックス 113"/>
          <p:cNvSpPr txBox="1"/>
          <p:nvPr/>
        </p:nvSpPr>
        <p:spPr>
          <a:xfrm>
            <a:off x="211995" y="93268"/>
            <a:ext cx="6436192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79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ワクチンの接種に伴い排出される</a:t>
            </a:r>
            <a:endParaRPr kumimoji="1" lang="en-US" altLang="ja-JP" sz="2799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79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廃棄物の処理について</a:t>
            </a:r>
            <a:endParaRPr kumimoji="1" lang="en-US" altLang="ja-JP" sz="2799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08" name="テキスト ボックス 1"/>
          <p:cNvSpPr txBox="1"/>
          <p:nvPr/>
        </p:nvSpPr>
        <p:spPr>
          <a:xfrm>
            <a:off x="4780807" y="9186784"/>
            <a:ext cx="878322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99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環境省公式</a:t>
            </a:r>
            <a:r>
              <a:rPr kumimoji="1" lang="en-US" altLang="ja-JP" sz="799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</a:p>
        </p:txBody>
      </p:sp>
      <p:sp>
        <p:nvSpPr>
          <p:cNvPr id="1109" name="テキスト ボックス 92"/>
          <p:cNvSpPr txBox="1"/>
          <p:nvPr/>
        </p:nvSpPr>
        <p:spPr>
          <a:xfrm>
            <a:off x="5533430" y="9102921"/>
            <a:ext cx="1101218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廃棄物処理法に</a:t>
            </a:r>
            <a:endParaRPr kumimoji="1" lang="en-US" altLang="ja-JP" sz="701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基づく感染性廃棄物</a:t>
            </a:r>
            <a:endParaRPr kumimoji="1" lang="en-US" altLang="ja-JP" sz="701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処理マニュアル</a:t>
            </a:r>
            <a:r>
              <a:rPr kumimoji="1" lang="en-US" altLang="ja-JP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(PDF)</a:t>
            </a:r>
            <a:endParaRPr kumimoji="1" lang="en-US" altLang="ja-JP" sz="599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10" name="図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0921" y="8546893"/>
            <a:ext cx="582856" cy="584571"/>
          </a:xfrm>
          <a:prstGeom prst="rect">
            <a:avLst/>
          </a:prstGeom>
        </p:spPr>
      </p:pic>
      <p:pic>
        <p:nvPicPr>
          <p:cNvPr id="1111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896" y="8548607"/>
            <a:ext cx="586286" cy="582856"/>
          </a:xfrm>
          <a:prstGeom prst="rect">
            <a:avLst/>
          </a:prstGeom>
        </p:spPr>
      </p:pic>
      <p:sp>
        <p:nvSpPr>
          <p:cNvPr id="1112" name="正方形/長方形 30"/>
          <p:cNvSpPr/>
          <p:nvPr/>
        </p:nvSpPr>
        <p:spPr>
          <a:xfrm>
            <a:off x="569869" y="570194"/>
            <a:ext cx="5720443" cy="458778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0" tIns="108000" rIns="360000" bIns="108000" rtlCol="0" anchor="t">
            <a:noAutofit/>
          </a:bodyPr>
          <a:lstStyle/>
          <a:p>
            <a:pPr algn="ctr">
              <a:lnSpc>
                <a:spcPts val="3500"/>
              </a:lnSpc>
            </a:pPr>
            <a:endParaRPr kumimoji="1" lang="en-US" altLang="ja-JP" sz="2799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3500"/>
              </a:lnSpc>
            </a:pPr>
            <a:r>
              <a:rPr kumimoji="1" lang="ja-JP" altLang="en-US" sz="279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注射針は</a:t>
            </a:r>
            <a:endParaRPr kumimoji="1" lang="en-US" altLang="ja-JP" sz="2799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3500"/>
              </a:lnSpc>
            </a:pPr>
            <a:r>
              <a:rPr kumimoji="1" lang="ja-JP" altLang="en-US" sz="2799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ここには捨てないでください！</a:t>
            </a:r>
            <a:endParaRPr kumimoji="1" lang="en-US" altLang="ja-JP" sz="2799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3" name="正方形/長方形 17"/>
          <p:cNvSpPr/>
          <p:nvPr/>
        </p:nvSpPr>
        <p:spPr>
          <a:xfrm>
            <a:off x="211995" y="239546"/>
            <a:ext cx="6436192" cy="93781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rIns="360000" bIns="46800" rtlCol="0" anchor="t" anchorCtr="0"/>
          <a:lstStyle/>
          <a:p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14" name="図 18" descr="グラフィカル ユーザー インターフェイス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251676" y="3047116"/>
            <a:ext cx="3812407" cy="957441"/>
          </a:xfrm>
          <a:prstGeom prst="rect">
            <a:avLst/>
          </a:prstGeom>
        </p:spPr>
      </p:pic>
      <p:sp>
        <p:nvSpPr>
          <p:cNvPr id="1115" name="乗算 2"/>
          <p:cNvSpPr/>
          <p:nvPr/>
        </p:nvSpPr>
        <p:spPr>
          <a:xfrm>
            <a:off x="2017264" y="2045457"/>
            <a:ext cx="2903657" cy="2889236"/>
          </a:xfrm>
          <a:prstGeom prst="mathMultiply">
            <a:avLst>
              <a:gd name="adj1" fmla="val 45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16" name="図 20" descr="テーブル, コンピュータ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736" y="5778200"/>
            <a:ext cx="1975625" cy="2168179"/>
          </a:xfrm>
          <a:prstGeom prst="rect">
            <a:avLst/>
          </a:prstGeom>
        </p:spPr>
      </p:pic>
      <p:sp>
        <p:nvSpPr>
          <p:cNvPr id="1117" name="正方形/長方形 21"/>
          <p:cNvSpPr/>
          <p:nvPr/>
        </p:nvSpPr>
        <p:spPr>
          <a:xfrm>
            <a:off x="751779" y="6073980"/>
            <a:ext cx="2499131" cy="17214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使用済み注射針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耐貫通性のある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プラスチック製容器に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入れて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8" name="正方形/長方形 5"/>
          <p:cNvSpPr/>
          <p:nvPr/>
        </p:nvSpPr>
        <p:spPr>
          <a:xfrm>
            <a:off x="7029000" y="239546"/>
            <a:ext cx="5040000" cy="28075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印刷</a:t>
            </a:r>
            <a:r>
              <a:rPr kumimoji="1" lang="ja-JP" altLang="en-US" sz="2800" dirty="0" smtClean="0"/>
              <a:t>し</a:t>
            </a:r>
            <a:r>
              <a:rPr kumimoji="1" lang="ja-JP" altLang="en-US" sz="2800" dirty="0"/>
              <a:t>、「プラ容器以外</a:t>
            </a:r>
            <a:r>
              <a:rPr kumimoji="1" lang="ja-JP" altLang="en-US" sz="2800" dirty="0" smtClean="0"/>
              <a:t>の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ごみ箱</a:t>
            </a:r>
            <a:r>
              <a:rPr kumimoji="1" lang="ja-JP" altLang="en-US" sz="2800" dirty="0"/>
              <a:t>・ごみ袋」付近</a:t>
            </a:r>
            <a:r>
              <a:rPr kumimoji="1" lang="ja-JP" altLang="en-US" sz="2800" dirty="0" smtClean="0"/>
              <a:t>に貼る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などしてご使用</a:t>
            </a:r>
            <a:r>
              <a:rPr kumimoji="1" lang="ja-JP" altLang="en-US" sz="2800" dirty="0"/>
              <a:t>ください。</a:t>
            </a:r>
          </a:p>
        </p:txBody>
      </p:sp>
      <p:sp>
        <p:nvSpPr>
          <p:cNvPr id="1119" name="角丸四角形吹き出し 9"/>
          <p:cNvSpPr/>
          <p:nvPr/>
        </p:nvSpPr>
        <p:spPr>
          <a:xfrm>
            <a:off x="7749000" y="5560610"/>
            <a:ext cx="4320000" cy="2165365"/>
          </a:xfrm>
          <a:prstGeom prst="wedgeRoundRectCallout">
            <a:avLst>
              <a:gd name="adj1" fmla="val -69781"/>
              <a:gd name="adj2" fmla="val 707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適宜、会場でご使用の</a:t>
            </a:r>
            <a:endParaRPr kumimoji="1" lang="en-US" altLang="ja-JP" sz="2800" b="1" dirty="0" smtClean="0"/>
          </a:p>
          <a:p>
            <a:pPr algn="ctr"/>
            <a:r>
              <a:rPr kumimoji="1" lang="ja-JP" altLang="en-US" sz="2800" b="1" dirty="0" smtClean="0"/>
              <a:t>容器の写真を貼って</a:t>
            </a:r>
            <a:endParaRPr kumimoji="1" lang="en-US" altLang="ja-JP" sz="2800" b="1" dirty="0" smtClean="0"/>
          </a:p>
          <a:p>
            <a:pPr algn="ctr"/>
            <a:r>
              <a:rPr kumimoji="1" lang="ja-JP" altLang="en-US" sz="2800" b="1" dirty="0" smtClean="0"/>
              <a:t>お使いください。</a:t>
            </a:r>
            <a:endParaRPr kumimoji="1" lang="ja-JP" altLang="en-US" sz="2800" b="1" dirty="0"/>
          </a:p>
        </p:txBody>
      </p:sp>
      <p:sp>
        <p:nvSpPr>
          <p:cNvPr id="1120" name="正方形/長方形 16"/>
          <p:cNvSpPr/>
          <p:nvPr/>
        </p:nvSpPr>
        <p:spPr>
          <a:xfrm>
            <a:off x="171859" y="8546893"/>
            <a:ext cx="8650805" cy="44990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廃棄物処理法の基準を遵守し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、「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廃棄物処理法に基づく感染性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マニュアル」に沿って処理してください。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詳細については自治体のルールに従ってください。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6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2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54680"/>
              </p:ext>
            </p:extLst>
          </p:nvPr>
        </p:nvGraphicFramePr>
        <p:xfrm>
          <a:off x="189000" y="1142525"/>
          <a:ext cx="6480000" cy="7380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80">
                  <a:extLst>
                    <a:ext uri="{9D8B030D-6E8A-4147-A177-3AD203B41FA5}"/>
                  </a:extLst>
                </a:gridCol>
                <a:gridCol w="2835565">
                  <a:extLst>
                    <a:ext uri="{9D8B030D-6E8A-4147-A177-3AD203B41FA5}"/>
                  </a:extLst>
                </a:gridCol>
                <a:gridCol w="3239355">
                  <a:extLst>
                    <a:ext uri="{9D8B030D-6E8A-4147-A177-3AD203B41FA5}"/>
                  </a:extLst>
                </a:gridCol>
              </a:tblGrid>
              <a:tr h="529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3827" marR="43827" marT="21913" marB="219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3827" marR="43827" marT="21913" marB="219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容器の種類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BBA6"/>
                    </a:solidFill>
                  </a:tcPr>
                </a:tc>
                <a:extLst>
                  <a:ext uri="{0D108BD9-81ED-4DB2-BD59-A6C34878D82A}"/>
                </a:extLst>
              </a:tr>
              <a:tr h="205200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</a:rPr>
                        <a:t>排出される廃棄物の例</a:t>
                      </a:r>
                    </a:p>
                  </a:txBody>
                  <a:tcPr marL="43827" marR="43827" marT="21913" marB="21913" vert="eaVert" anchor="ctr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BB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20000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7883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43827" marR="43827" marT="21913" marB="21913" vert="eaVert" anchor="ctr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BB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23" name="正方形/長方形 110"/>
          <p:cNvSpPr/>
          <p:nvPr/>
        </p:nvSpPr>
        <p:spPr>
          <a:xfrm>
            <a:off x="0" y="-1"/>
            <a:ext cx="6858000" cy="936000"/>
          </a:xfrm>
          <a:prstGeom prst="rect">
            <a:avLst/>
          </a:prstGeom>
          <a:solidFill>
            <a:srgbClr val="3FB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ja-JP" altLang="en-US" sz="2000" b="1" dirty="0">
                <a:solidFill>
                  <a:prstClr val="white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ワクチンの接種に伴い排出される廃棄物の分別について</a:t>
            </a:r>
            <a:endParaRPr kumimoji="1" lang="en-US" altLang="ja-JP" sz="2000" b="1" dirty="0">
              <a:solidFill>
                <a:prstClr val="white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24" name="正方形/長方形 103"/>
          <p:cNvSpPr/>
          <p:nvPr/>
        </p:nvSpPr>
        <p:spPr>
          <a:xfrm>
            <a:off x="8830" y="8911246"/>
            <a:ext cx="8650805" cy="44990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廃棄物処理法の基準を遵守し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、「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廃棄物処理法に基づく感染性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マニュアル」に沿って処理してください。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詳細については自治体のルールに従ってください。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25" name="Picture 3" descr="\\JW-SVR16\jw_users\04_調査部\00_調査部共有\Ｒ０１年度事業\自主調査事業\新型コロナウイルス対策に関する調査業務\チラシ\医療機関向け\画像\【使用分】ごみ袋2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9887" y="4484957"/>
            <a:ext cx="1080888" cy="1319703"/>
          </a:xfrm>
          <a:prstGeom prst="rect">
            <a:avLst/>
          </a:prstGeom>
          <a:noFill/>
        </p:spPr>
      </p:pic>
      <p:pic>
        <p:nvPicPr>
          <p:cNvPr id="1126" name="Picture 2" descr="\\JW-SVR16\jw_users\04_調査部\00_調査部共有\Ｒ０１年度事業\自主調査事業\新型コロナウイルス対策に関する調査業務\チラシ\医療機関向け\画像\【使用分】段ボール.png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105" y="4443204"/>
            <a:ext cx="1078254" cy="1221042"/>
          </a:xfrm>
          <a:prstGeom prst="rect">
            <a:avLst/>
          </a:prstGeom>
          <a:noFill/>
        </p:spPr>
      </p:pic>
      <p:pic>
        <p:nvPicPr>
          <p:cNvPr id="1127" name="図 5" descr="グラフィカル ユーザー インターフェイス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04623" y="2555935"/>
            <a:ext cx="1780206" cy="468854"/>
          </a:xfrm>
          <a:prstGeom prst="rect">
            <a:avLst/>
          </a:prstGeom>
        </p:spPr>
      </p:pic>
      <p:pic>
        <p:nvPicPr>
          <p:cNvPr id="1128" name="図 10" descr="白いバックグラウンドの前にあるボトル_x000a__x000a_中程度の精度で自動的に生成された説明"/>
          <p:cNvPicPr/>
          <p:nvPr/>
        </p:nvPicPr>
        <p:blipFill>
          <a:blip r:embed="rId4"/>
          <a:stretch>
            <a:fillRect/>
          </a:stretch>
        </p:blipFill>
        <p:spPr>
          <a:xfrm>
            <a:off x="1712495" y="7214086"/>
            <a:ext cx="1112972" cy="899151"/>
          </a:xfrm>
          <a:prstGeom prst="rect">
            <a:avLst/>
          </a:prstGeom>
        </p:spPr>
      </p:pic>
      <p:pic>
        <p:nvPicPr>
          <p:cNvPr id="1129" name="図 14" descr="ナイフ が含まれている画像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958" y="6268785"/>
            <a:ext cx="699024" cy="1205098"/>
          </a:xfrm>
          <a:prstGeom prst="rect">
            <a:avLst/>
          </a:prstGeom>
        </p:spPr>
      </p:pic>
      <p:pic>
        <p:nvPicPr>
          <p:cNvPr id="1130" name="図 16" descr="シャツ, 衣類 が含まれている画像_x000a__x000a_自動的に生成された説明"/>
          <p:cNvPicPr/>
          <p:nvPr/>
        </p:nvPicPr>
        <p:blipFill>
          <a:blip r:embed="rId6"/>
          <a:stretch>
            <a:fillRect/>
          </a:stretch>
        </p:blipFill>
        <p:spPr>
          <a:xfrm>
            <a:off x="560487" y="7100312"/>
            <a:ext cx="1033486" cy="1106000"/>
          </a:xfrm>
          <a:prstGeom prst="rect">
            <a:avLst/>
          </a:prstGeom>
        </p:spPr>
      </p:pic>
      <p:sp>
        <p:nvSpPr>
          <p:cNvPr id="1131" name="テキスト ボックス 31"/>
          <p:cNvSpPr txBox="1"/>
          <p:nvPr/>
        </p:nvSpPr>
        <p:spPr>
          <a:xfrm>
            <a:off x="1785974" y="8213593"/>
            <a:ext cx="96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バイアル</a:t>
            </a:r>
          </a:p>
        </p:txBody>
      </p:sp>
      <p:sp>
        <p:nvSpPr>
          <p:cNvPr id="1132" name="テキスト ボックス 32"/>
          <p:cNvSpPr txBox="1"/>
          <p:nvPr/>
        </p:nvSpPr>
        <p:spPr>
          <a:xfrm>
            <a:off x="1206107" y="7220262"/>
            <a:ext cx="96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</a:t>
            </a:r>
          </a:p>
        </p:txBody>
      </p:sp>
      <p:sp>
        <p:nvSpPr>
          <p:cNvPr id="1133" name="テキスト ボックス 34"/>
          <p:cNvSpPr txBox="1"/>
          <p:nvPr/>
        </p:nvSpPr>
        <p:spPr>
          <a:xfrm>
            <a:off x="593523" y="8245223"/>
            <a:ext cx="96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ガウン</a:t>
            </a:r>
          </a:p>
        </p:txBody>
      </p:sp>
      <p:pic>
        <p:nvPicPr>
          <p:cNvPr id="1134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449" y="4522907"/>
            <a:ext cx="1177590" cy="941142"/>
          </a:xfrm>
          <a:prstGeom prst="rect">
            <a:avLst/>
          </a:prstGeom>
        </p:spPr>
      </p:pic>
      <p:sp>
        <p:nvSpPr>
          <p:cNvPr id="1135" name="テキスト ボックス 29"/>
          <p:cNvSpPr txBox="1"/>
          <p:nvPr/>
        </p:nvSpPr>
        <p:spPr>
          <a:xfrm>
            <a:off x="930001" y="5656489"/>
            <a:ext cx="2084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ガーゼ等の血液付着物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36" name="図 37" descr="テーブル, コンピュータ が含まれている画像_x000a__x000a_自動的に生成された説明"/>
          <p:cNvPicPr/>
          <p:nvPr/>
        </p:nvPicPr>
        <p:blipFill>
          <a:blip r:embed="rId8"/>
          <a:stretch>
            <a:fillRect/>
          </a:stretch>
        </p:blipFill>
        <p:spPr>
          <a:xfrm>
            <a:off x="4290471" y="1914975"/>
            <a:ext cx="1296729" cy="1487880"/>
          </a:xfrm>
          <a:prstGeom prst="rect">
            <a:avLst/>
          </a:prstGeom>
        </p:spPr>
      </p:pic>
      <p:sp>
        <p:nvSpPr>
          <p:cNvPr id="1137" name="テキスト ボックス 39"/>
          <p:cNvSpPr txBox="1"/>
          <p:nvPr/>
        </p:nvSpPr>
        <p:spPr>
          <a:xfrm>
            <a:off x="3840242" y="3407907"/>
            <a:ext cx="2137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プラスチック製容器</a:t>
            </a:r>
          </a:p>
        </p:txBody>
      </p:sp>
      <p:sp>
        <p:nvSpPr>
          <p:cNvPr id="1138" name="テキスト ボックス 40"/>
          <p:cNvSpPr txBox="1"/>
          <p:nvPr/>
        </p:nvSpPr>
        <p:spPr>
          <a:xfrm>
            <a:off x="1159413" y="3260776"/>
            <a:ext cx="162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使用済み注射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針</a:t>
            </a:r>
          </a:p>
        </p:txBody>
      </p:sp>
      <p:sp>
        <p:nvSpPr>
          <p:cNvPr id="1139" name="テキスト ボックス 41"/>
          <p:cNvSpPr txBox="1"/>
          <p:nvPr/>
        </p:nvSpPr>
        <p:spPr>
          <a:xfrm>
            <a:off x="3603493" y="5698361"/>
            <a:ext cx="147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段ボール容器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（内袋使用）</a:t>
            </a:r>
          </a:p>
        </p:txBody>
      </p:sp>
      <p:sp>
        <p:nvSpPr>
          <p:cNvPr id="1140" name="テキスト ボックス 42"/>
          <p:cNvSpPr txBox="1"/>
          <p:nvPr/>
        </p:nvSpPr>
        <p:spPr>
          <a:xfrm>
            <a:off x="4864230" y="5706177"/>
            <a:ext cx="178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ポリ袋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（二重使用）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41" name="図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2368" y="6334762"/>
            <a:ext cx="928023" cy="826573"/>
          </a:xfrm>
          <a:prstGeom prst="rect">
            <a:avLst/>
          </a:prstGeom>
        </p:spPr>
      </p:pic>
      <p:sp>
        <p:nvSpPr>
          <p:cNvPr id="1142" name="テキスト ボックス 47"/>
          <p:cNvSpPr txBox="1"/>
          <p:nvPr/>
        </p:nvSpPr>
        <p:spPr>
          <a:xfrm>
            <a:off x="3716856" y="7805129"/>
            <a:ext cx="2693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感染性廃棄物を表す</a:t>
            </a:r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バイオハザードマークなど）の</a:t>
            </a:r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ないポリ袋等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43" name="図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7590" y="6415053"/>
            <a:ext cx="808071" cy="1306213"/>
          </a:xfrm>
          <a:prstGeom prst="rect">
            <a:avLst/>
          </a:prstGeom>
        </p:spPr>
      </p:pic>
      <p:sp>
        <p:nvSpPr>
          <p:cNvPr id="1144" name="正方形/長方形 49"/>
          <p:cNvSpPr/>
          <p:nvPr/>
        </p:nvSpPr>
        <p:spPr>
          <a:xfrm>
            <a:off x="-4851000" y="2560857"/>
            <a:ext cx="4684094" cy="32099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62" dirty="0"/>
              <a:t>運営管理者の方</a:t>
            </a:r>
            <a:r>
              <a:rPr kumimoji="1" lang="ja-JP" altLang="en-US" sz="1662" dirty="0" smtClean="0"/>
              <a:t>へ</a:t>
            </a:r>
            <a:endParaRPr kumimoji="1" lang="en-US" altLang="ja-JP" sz="1662" dirty="0" smtClean="0"/>
          </a:p>
          <a:p>
            <a:endParaRPr kumimoji="1" lang="en-US" altLang="ja-JP" sz="1662" dirty="0"/>
          </a:p>
          <a:p>
            <a:r>
              <a:rPr kumimoji="1" lang="ja-JP" altLang="en-US" sz="1662" dirty="0" smtClean="0"/>
              <a:t>○血液</a:t>
            </a:r>
            <a:r>
              <a:rPr kumimoji="1" lang="ja-JP" altLang="en-US" sz="1662" dirty="0"/>
              <a:t>付着の</a:t>
            </a:r>
            <a:r>
              <a:rPr kumimoji="1" lang="ja-JP" altLang="en-US" sz="1662" dirty="0" smtClean="0"/>
              <a:t>おそれなどがないことから、</a:t>
            </a:r>
            <a:r>
              <a:rPr kumimoji="1" lang="ja-JP" altLang="en-US" sz="1662" b="1" u="sng" dirty="0"/>
              <a:t>マスクやバイアル</a:t>
            </a:r>
            <a:r>
              <a:rPr kumimoji="1" lang="ja-JP" altLang="en-US" sz="1662" b="1" u="sng" dirty="0" smtClean="0"/>
              <a:t>等を感染性</a:t>
            </a:r>
            <a:r>
              <a:rPr kumimoji="1" lang="ja-JP" altLang="en-US" sz="1662" b="1" u="sng" dirty="0"/>
              <a:t>廃棄物ではなく通常の産業廃棄物として分別している</a:t>
            </a:r>
            <a:r>
              <a:rPr kumimoji="1" lang="ja-JP" altLang="en-US" sz="1662" b="1" u="sng" dirty="0" smtClean="0"/>
              <a:t>会場向け</a:t>
            </a:r>
            <a:r>
              <a:rPr kumimoji="1" lang="ja-JP" altLang="en-US" sz="1662" dirty="0" smtClean="0"/>
              <a:t>です</a:t>
            </a:r>
            <a:r>
              <a:rPr kumimoji="1" lang="ja-JP" altLang="en-US" sz="1662" dirty="0"/>
              <a:t>。</a:t>
            </a:r>
            <a:endParaRPr kumimoji="1" lang="en-US" altLang="ja-JP" sz="1662" dirty="0"/>
          </a:p>
          <a:p>
            <a:r>
              <a:rPr kumimoji="1" lang="ja-JP" altLang="en-US" sz="1662" dirty="0"/>
              <a:t>○印刷し、廃棄容器付近に貼る</a:t>
            </a:r>
            <a:endParaRPr kumimoji="1" lang="en-US" altLang="ja-JP" sz="1662" dirty="0"/>
          </a:p>
          <a:p>
            <a:r>
              <a:rPr kumimoji="1" lang="ja-JP" altLang="en-US" sz="1662" dirty="0"/>
              <a:t>などしてご使用ください。</a:t>
            </a:r>
            <a:endParaRPr kumimoji="1" lang="en-US" altLang="ja-JP" sz="1662" dirty="0"/>
          </a:p>
          <a:p>
            <a:r>
              <a:rPr kumimoji="1" lang="ja-JP" altLang="en-US" sz="1662" dirty="0"/>
              <a:t>○会場での分別ルールに沿って、廃棄物の例示や分別（感染性か否か）を修正したり、</a:t>
            </a:r>
            <a:r>
              <a:rPr kumimoji="1" lang="ja-JP" altLang="en-US" sz="1662" b="1" u="sng" dirty="0"/>
              <a:t>実際に使用する容器や廃棄物の写真を活用</a:t>
            </a:r>
            <a:r>
              <a:rPr kumimoji="1" lang="ja-JP" altLang="en-US" sz="1662" dirty="0"/>
              <a:t>していただいて結構です。</a:t>
            </a:r>
          </a:p>
        </p:txBody>
      </p:sp>
      <p:sp>
        <p:nvSpPr>
          <p:cNvPr id="1145" name="テキスト ボックス 30"/>
          <p:cNvSpPr txBox="1"/>
          <p:nvPr/>
        </p:nvSpPr>
        <p:spPr>
          <a:xfrm>
            <a:off x="4864230" y="9552891"/>
            <a:ext cx="878322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99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環境省公式</a:t>
            </a:r>
            <a:r>
              <a:rPr kumimoji="1" lang="en-US" altLang="ja-JP" sz="799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</a:p>
        </p:txBody>
      </p:sp>
      <p:sp>
        <p:nvSpPr>
          <p:cNvPr id="1146" name="テキスト ボックス 35"/>
          <p:cNvSpPr txBox="1"/>
          <p:nvPr/>
        </p:nvSpPr>
        <p:spPr>
          <a:xfrm>
            <a:off x="5616853" y="9469028"/>
            <a:ext cx="1101218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廃棄物処理法に</a:t>
            </a:r>
            <a:endParaRPr kumimoji="1" lang="en-US" altLang="ja-JP" sz="701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基づく感染性廃棄物</a:t>
            </a:r>
            <a:endParaRPr kumimoji="1" lang="en-US" altLang="ja-JP" sz="701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処理マニュアル</a:t>
            </a:r>
            <a:r>
              <a:rPr kumimoji="1" lang="en-US" altLang="ja-JP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(PDF)</a:t>
            </a:r>
            <a:endParaRPr kumimoji="1" lang="en-US" altLang="ja-JP" sz="599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47" name="図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344" y="8913000"/>
            <a:ext cx="582856" cy="584571"/>
          </a:xfrm>
          <a:prstGeom prst="rect">
            <a:avLst/>
          </a:prstGeom>
        </p:spPr>
      </p:pic>
      <p:pic>
        <p:nvPicPr>
          <p:cNvPr id="1148" name="図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4319" y="8914714"/>
            <a:ext cx="586286" cy="582856"/>
          </a:xfrm>
          <a:prstGeom prst="rect">
            <a:avLst/>
          </a:prstGeom>
        </p:spPr>
      </p:pic>
      <p:sp>
        <p:nvSpPr>
          <p:cNvPr id="1149" name="テキスト ボックス 33"/>
          <p:cNvSpPr txBox="1"/>
          <p:nvPr/>
        </p:nvSpPr>
        <p:spPr>
          <a:xfrm>
            <a:off x="2442996" y="7568504"/>
            <a:ext cx="93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手袋</a:t>
            </a:r>
          </a:p>
        </p:txBody>
      </p:sp>
      <p:grpSp>
        <p:nvGrpSpPr>
          <p:cNvPr id="1150" name="グループ化 2"/>
          <p:cNvGrpSpPr/>
          <p:nvPr/>
        </p:nvGrpSpPr>
        <p:grpSpPr>
          <a:xfrm>
            <a:off x="5625733" y="1747479"/>
            <a:ext cx="1038151" cy="739021"/>
            <a:chOff x="5625733" y="1791731"/>
            <a:chExt cx="1038151" cy="739021"/>
          </a:xfrm>
        </p:grpSpPr>
        <p:sp>
          <p:nvSpPr>
            <p:cNvPr id="1151" name="Text Box 126"/>
            <p:cNvSpPr txBox="1">
              <a:spLocks noChangeArrowheads="1"/>
            </p:cNvSpPr>
            <p:nvPr/>
          </p:nvSpPr>
          <p:spPr>
            <a:xfrm>
              <a:off x="5625733" y="2329018"/>
              <a:ext cx="1038151" cy="20173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7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バイオハザードマーク</a:t>
              </a:r>
              <a:endParaRPr lang="ja-JP" sz="9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152" name="Picture 125"/>
            <p:cNvPicPr>
              <a:picLocks noChangeAspect="1" noChangeArrowheads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13743" y="1836206"/>
              <a:ext cx="462133" cy="485797"/>
            </a:xfrm>
            <a:prstGeom prst="rect">
              <a:avLst/>
            </a:prstGeom>
            <a:noFill/>
          </p:spPr>
        </p:pic>
        <p:sp>
          <p:nvSpPr>
            <p:cNvPr id="1153" name="角丸四角形 1"/>
            <p:cNvSpPr/>
            <p:nvPr/>
          </p:nvSpPr>
          <p:spPr>
            <a:xfrm>
              <a:off x="5665156" y="1791731"/>
              <a:ext cx="936000" cy="720000"/>
            </a:xfrm>
            <a:prstGeom prst="roundRect">
              <a:avLst>
                <a:gd name="adj" fmla="val 11928"/>
              </a:avLst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54" name="グループ化 43"/>
          <p:cNvGrpSpPr/>
          <p:nvPr/>
        </p:nvGrpSpPr>
        <p:grpSpPr>
          <a:xfrm>
            <a:off x="5625733" y="3763203"/>
            <a:ext cx="1038151" cy="739021"/>
            <a:chOff x="5625733" y="1791731"/>
            <a:chExt cx="1038151" cy="739021"/>
          </a:xfrm>
        </p:grpSpPr>
        <p:sp>
          <p:nvSpPr>
            <p:cNvPr id="1155" name="Text Box 126"/>
            <p:cNvSpPr txBox="1">
              <a:spLocks noChangeArrowheads="1"/>
            </p:cNvSpPr>
            <p:nvPr/>
          </p:nvSpPr>
          <p:spPr>
            <a:xfrm>
              <a:off x="5625733" y="2329018"/>
              <a:ext cx="1038151" cy="20173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7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バイオハザードマーク</a:t>
              </a:r>
              <a:endParaRPr lang="ja-JP" sz="9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156" name="Picture 125"/>
            <p:cNvPicPr>
              <a:picLocks noChangeAspect="1" noChangeArrowheads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13743" y="1836206"/>
              <a:ext cx="462133" cy="485797"/>
            </a:xfrm>
            <a:prstGeom prst="rect">
              <a:avLst/>
            </a:prstGeom>
            <a:noFill/>
          </p:spPr>
        </p:pic>
        <p:sp>
          <p:nvSpPr>
            <p:cNvPr id="1157" name="角丸四角形 51"/>
            <p:cNvSpPr/>
            <p:nvPr/>
          </p:nvSpPr>
          <p:spPr>
            <a:xfrm>
              <a:off x="5665156" y="1791731"/>
              <a:ext cx="936000" cy="720000"/>
            </a:xfrm>
            <a:prstGeom prst="roundRect">
              <a:avLst>
                <a:gd name="adj" fmla="val 11928"/>
              </a:avLst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16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9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119769"/>
              </p:ext>
            </p:extLst>
          </p:nvPr>
        </p:nvGraphicFramePr>
        <p:xfrm>
          <a:off x="189000" y="1352999"/>
          <a:ext cx="6325584" cy="728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50">
                  <a:extLst>
                    <a:ext uri="{9D8B030D-6E8A-4147-A177-3AD203B41FA5}"/>
                  </a:extLst>
                </a:gridCol>
                <a:gridCol w="2767442">
                  <a:extLst>
                    <a:ext uri="{9D8B030D-6E8A-4147-A177-3AD203B41FA5}"/>
                  </a:extLst>
                </a:gridCol>
                <a:gridCol w="3162792">
                  <a:extLst>
                    <a:ext uri="{9D8B030D-6E8A-4147-A177-3AD203B41FA5}"/>
                  </a:extLst>
                </a:gridCol>
              </a:tblGrid>
              <a:tr h="720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3827" marR="43827" marT="21913" marB="219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3827" marR="43827" marT="21913" marB="219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容器の種類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43827" marR="43827" marT="21913" marB="21913" anchor="ctr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BBA6"/>
                    </a:solidFill>
                  </a:tcPr>
                </a:tc>
                <a:extLst>
                  <a:ext uri="{0D108BD9-81ED-4DB2-BD59-A6C34878D82A}"/>
                </a:extLst>
              </a:tr>
              <a:tr h="328019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</a:rPr>
                        <a:t>排出される廃棄物の例</a:t>
                      </a:r>
                    </a:p>
                  </a:txBody>
                  <a:tcPr marL="43827" marR="43827" marT="21913" marB="21913" vert="eaVert" anchor="ctr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BB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80199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 marL="63305" marR="63305" marT="31652" marB="31652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ja-JP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" dirty="0"/>
                    </a:p>
                  </a:txBody>
                  <a:tcPr marL="43827" marR="43827" marT="21913" marB="21913">
                    <a:lnL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BB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60" name="正方形/長方形 110"/>
          <p:cNvSpPr/>
          <p:nvPr/>
        </p:nvSpPr>
        <p:spPr>
          <a:xfrm>
            <a:off x="0" y="0"/>
            <a:ext cx="6858000" cy="936000"/>
          </a:xfrm>
          <a:prstGeom prst="rect">
            <a:avLst/>
          </a:prstGeom>
          <a:solidFill>
            <a:srgbClr val="3FB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ja-JP" altLang="en-US" sz="2000" dirty="0">
                <a:solidFill>
                  <a:prstClr val="white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ワクチンの接種に伴い排出される廃棄物の分別について</a:t>
            </a:r>
            <a:endParaRPr kumimoji="1" lang="en-US" altLang="ja-JP" sz="2000" dirty="0">
              <a:solidFill>
                <a:prstClr val="white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161" name="Picture 3" descr="\\JW-SVR16\jw_users\04_調査部\00_調査部共有\Ｒ０１年度事業\自主調査事業\新型コロナウイルス対策に関する調査業務\チラシ\医療機関向け\画像\【使用分】ごみ袋2.png"/>
          <p:cNvPicPr>
            <a:picLocks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5468" y="6116884"/>
            <a:ext cx="1368074" cy="1648186"/>
          </a:xfrm>
          <a:prstGeom prst="rect">
            <a:avLst/>
          </a:prstGeom>
          <a:noFill/>
        </p:spPr>
      </p:pic>
      <p:pic>
        <p:nvPicPr>
          <p:cNvPr id="1162" name="Picture 2" descr="\\JW-SVR16\jw_users\04_調査部\00_調査部共有\Ｒ０１年度事業\自主調査事業\新型コロナウイルス対策に関する調査業務\チラシ\医療機関向け\画像\【使用分】段ボール.png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87" y="6268176"/>
            <a:ext cx="1206563" cy="1423338"/>
          </a:xfrm>
          <a:prstGeom prst="rect">
            <a:avLst/>
          </a:prstGeom>
          <a:noFill/>
        </p:spPr>
      </p:pic>
      <p:pic>
        <p:nvPicPr>
          <p:cNvPr id="1163" name="図 5" descr="グラフィカル ユーザー インターフェイス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64439" y="3465421"/>
            <a:ext cx="1724724" cy="585535"/>
          </a:xfrm>
          <a:prstGeom prst="rect">
            <a:avLst/>
          </a:prstGeom>
        </p:spPr>
      </p:pic>
      <p:pic>
        <p:nvPicPr>
          <p:cNvPr id="1164" name="図 10" descr="白いバックグラウンドの前にあるボトル_x000a__x000a_中程度の精度で自動的に生成された説明"/>
          <p:cNvPicPr/>
          <p:nvPr/>
        </p:nvPicPr>
        <p:blipFill>
          <a:blip r:embed="rId4"/>
          <a:stretch>
            <a:fillRect/>
          </a:stretch>
        </p:blipFill>
        <p:spPr>
          <a:xfrm>
            <a:off x="1439756" y="6995022"/>
            <a:ext cx="1140214" cy="876669"/>
          </a:xfrm>
          <a:prstGeom prst="rect">
            <a:avLst/>
          </a:prstGeom>
        </p:spPr>
      </p:pic>
      <p:pic>
        <p:nvPicPr>
          <p:cNvPr id="1165" name="図 14" descr="ナイフ が含まれている画像_x000a__x000a_自動的に生成された説明"/>
          <p:cNvPicPr/>
          <p:nvPr/>
        </p:nvPicPr>
        <p:blipFill>
          <a:blip r:embed="rId5"/>
          <a:stretch>
            <a:fillRect/>
          </a:stretch>
        </p:blipFill>
        <p:spPr>
          <a:xfrm>
            <a:off x="2579970" y="7028576"/>
            <a:ext cx="578944" cy="1145000"/>
          </a:xfrm>
          <a:prstGeom prst="rect">
            <a:avLst/>
          </a:prstGeom>
        </p:spPr>
      </p:pic>
      <p:pic>
        <p:nvPicPr>
          <p:cNvPr id="1166" name="図 16" descr="シャツ, 衣類 が含まれている画像_x000a__x000a_自動的に生成された説明"/>
          <p:cNvPicPr/>
          <p:nvPr/>
        </p:nvPicPr>
        <p:blipFill>
          <a:blip r:embed="rId6"/>
          <a:stretch>
            <a:fillRect/>
          </a:stretch>
        </p:blipFill>
        <p:spPr>
          <a:xfrm>
            <a:off x="627540" y="7151146"/>
            <a:ext cx="1119521" cy="1287543"/>
          </a:xfrm>
          <a:prstGeom prst="rect">
            <a:avLst/>
          </a:prstGeom>
        </p:spPr>
      </p:pic>
      <p:sp>
        <p:nvSpPr>
          <p:cNvPr id="1167" name="テキスト ボックス 31"/>
          <p:cNvSpPr txBox="1"/>
          <p:nvPr/>
        </p:nvSpPr>
        <p:spPr>
          <a:xfrm>
            <a:off x="1528633" y="7947245"/>
            <a:ext cx="93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バイアル</a:t>
            </a:r>
          </a:p>
        </p:txBody>
      </p:sp>
      <p:sp>
        <p:nvSpPr>
          <p:cNvPr id="1168" name="テキスト ボックス 32"/>
          <p:cNvSpPr txBox="1"/>
          <p:nvPr/>
        </p:nvSpPr>
        <p:spPr>
          <a:xfrm>
            <a:off x="718670" y="6578148"/>
            <a:ext cx="93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</a:t>
            </a:r>
          </a:p>
        </p:txBody>
      </p:sp>
      <p:sp>
        <p:nvSpPr>
          <p:cNvPr id="1169" name="テキスト ボックス 33"/>
          <p:cNvSpPr txBox="1"/>
          <p:nvPr/>
        </p:nvSpPr>
        <p:spPr>
          <a:xfrm>
            <a:off x="2338750" y="8336411"/>
            <a:ext cx="93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手袋</a:t>
            </a:r>
          </a:p>
        </p:txBody>
      </p:sp>
      <p:sp>
        <p:nvSpPr>
          <p:cNvPr id="1170" name="テキスト ボックス 34"/>
          <p:cNvSpPr txBox="1"/>
          <p:nvPr/>
        </p:nvSpPr>
        <p:spPr>
          <a:xfrm>
            <a:off x="669188" y="8380057"/>
            <a:ext cx="93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ガウン</a:t>
            </a:r>
          </a:p>
        </p:txBody>
      </p:sp>
      <p:pic>
        <p:nvPicPr>
          <p:cNvPr id="1171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609" y="5740359"/>
            <a:ext cx="760527" cy="885059"/>
          </a:xfrm>
          <a:prstGeom prst="rect">
            <a:avLst/>
          </a:prstGeom>
        </p:spPr>
      </p:pic>
      <p:sp>
        <p:nvSpPr>
          <p:cNvPr id="1172" name="テキスト ボックス 29"/>
          <p:cNvSpPr txBox="1"/>
          <p:nvPr/>
        </p:nvSpPr>
        <p:spPr>
          <a:xfrm>
            <a:off x="1776975" y="6603972"/>
            <a:ext cx="173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ガーゼ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73" name="図 37" descr="テーブル, コンピュータ が含まれている画像_x000a__x000a_自動的に生成された説明"/>
          <p:cNvPicPr/>
          <p:nvPr/>
        </p:nvPicPr>
        <p:blipFill>
          <a:blip r:embed="rId8"/>
          <a:stretch>
            <a:fillRect/>
          </a:stretch>
        </p:blipFill>
        <p:spPr>
          <a:xfrm>
            <a:off x="4271531" y="2793000"/>
            <a:ext cx="1525000" cy="1727617"/>
          </a:xfrm>
          <a:prstGeom prst="rect">
            <a:avLst/>
          </a:prstGeom>
        </p:spPr>
      </p:pic>
      <p:sp>
        <p:nvSpPr>
          <p:cNvPr id="1174" name="テキスト ボックス 39"/>
          <p:cNvSpPr txBox="1"/>
          <p:nvPr/>
        </p:nvSpPr>
        <p:spPr>
          <a:xfrm>
            <a:off x="3890030" y="4736722"/>
            <a:ext cx="207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プラスチック製容器</a:t>
            </a:r>
          </a:p>
        </p:txBody>
      </p:sp>
      <p:sp>
        <p:nvSpPr>
          <p:cNvPr id="1175" name="テキスト ボックス 40"/>
          <p:cNvSpPr txBox="1"/>
          <p:nvPr/>
        </p:nvSpPr>
        <p:spPr>
          <a:xfrm>
            <a:off x="1269000" y="4162132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使用済み注射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針</a:t>
            </a:r>
          </a:p>
        </p:txBody>
      </p:sp>
      <p:sp>
        <p:nvSpPr>
          <p:cNvPr id="1176" name="テキスト ボックス 41"/>
          <p:cNvSpPr txBox="1"/>
          <p:nvPr/>
        </p:nvSpPr>
        <p:spPr>
          <a:xfrm>
            <a:off x="3531082" y="7932855"/>
            <a:ext cx="148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段ボール容器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（内袋使用）</a:t>
            </a:r>
          </a:p>
        </p:txBody>
      </p:sp>
      <p:pic>
        <p:nvPicPr>
          <p:cNvPr id="1177" name="図 12"/>
          <p:cNvPicPr/>
          <p:nvPr/>
        </p:nvPicPr>
        <p:blipFill>
          <a:blip r:embed="rId9"/>
          <a:stretch>
            <a:fillRect/>
          </a:stretch>
        </p:blipFill>
        <p:spPr>
          <a:xfrm>
            <a:off x="884146" y="5673000"/>
            <a:ext cx="988603" cy="833472"/>
          </a:xfrm>
          <a:prstGeom prst="rect">
            <a:avLst/>
          </a:prstGeom>
        </p:spPr>
      </p:pic>
      <p:sp>
        <p:nvSpPr>
          <p:cNvPr id="1178" name="テキスト ボックス 42"/>
          <p:cNvSpPr txBox="1"/>
          <p:nvPr/>
        </p:nvSpPr>
        <p:spPr>
          <a:xfrm>
            <a:off x="4902151" y="7954054"/>
            <a:ext cx="169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ポリ袋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（二重使用）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9" name="正方形/長方形 27"/>
          <p:cNvSpPr/>
          <p:nvPr/>
        </p:nvSpPr>
        <p:spPr>
          <a:xfrm>
            <a:off x="-5283514" y="2594181"/>
            <a:ext cx="5211000" cy="40172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62" dirty="0"/>
              <a:t>運営管理者の方</a:t>
            </a:r>
            <a:r>
              <a:rPr kumimoji="1" lang="ja-JP" altLang="en-US" sz="1662" dirty="0" smtClean="0"/>
              <a:t>へ</a:t>
            </a:r>
            <a:endParaRPr kumimoji="1" lang="en-US" altLang="ja-JP" sz="1662" dirty="0" smtClean="0"/>
          </a:p>
          <a:p>
            <a:endParaRPr kumimoji="1" lang="en-US" altLang="ja-JP" sz="1662" dirty="0"/>
          </a:p>
          <a:p>
            <a:r>
              <a:rPr kumimoji="1" lang="ja-JP" altLang="en-US" sz="1662" dirty="0" smtClean="0"/>
              <a:t>○血液が付着するおそれや感染性廃棄物と混同</a:t>
            </a:r>
            <a:r>
              <a:rPr kumimoji="1" lang="ja-JP" altLang="en-US" sz="1662" smtClean="0"/>
              <a:t>するおそれなどから</a:t>
            </a:r>
            <a:r>
              <a:rPr kumimoji="1" lang="ja-JP" altLang="en-US" sz="1662" dirty="0" smtClean="0"/>
              <a:t>、</a:t>
            </a:r>
            <a:r>
              <a:rPr kumimoji="1" lang="ja-JP" altLang="en-US" sz="1662" b="1" u="sng" dirty="0"/>
              <a:t>マスクやバイアル</a:t>
            </a:r>
            <a:r>
              <a:rPr kumimoji="1" lang="ja-JP" altLang="en-US" sz="1662" b="1" u="sng" dirty="0" smtClean="0"/>
              <a:t>等を感染性</a:t>
            </a:r>
            <a:r>
              <a:rPr kumimoji="1" lang="ja-JP" altLang="en-US" sz="1662" b="1" u="sng" dirty="0"/>
              <a:t>廃棄物として取扱い、一括に梱包している会場向け</a:t>
            </a:r>
            <a:r>
              <a:rPr kumimoji="1" lang="ja-JP" altLang="en-US" sz="1662" dirty="0" smtClean="0"/>
              <a:t>です。</a:t>
            </a:r>
            <a:endParaRPr kumimoji="1" lang="en-US" altLang="ja-JP" sz="1662" dirty="0"/>
          </a:p>
          <a:p>
            <a:r>
              <a:rPr kumimoji="1" lang="ja-JP" altLang="en-US" sz="1662" dirty="0"/>
              <a:t>○印刷し、廃棄容器付近に貼る</a:t>
            </a:r>
            <a:endParaRPr kumimoji="1" lang="en-US" altLang="ja-JP" sz="1662" dirty="0"/>
          </a:p>
          <a:p>
            <a:r>
              <a:rPr kumimoji="1" lang="ja-JP" altLang="en-US" sz="1662" dirty="0"/>
              <a:t>などしてご使用ください。</a:t>
            </a:r>
            <a:endParaRPr kumimoji="1" lang="en-US" altLang="ja-JP" sz="1662" dirty="0"/>
          </a:p>
          <a:p>
            <a:r>
              <a:rPr kumimoji="1" lang="ja-JP" altLang="en-US" sz="1662" dirty="0"/>
              <a:t>○会場での分別ルールに沿って、廃棄物の例示を修正したり、</a:t>
            </a:r>
            <a:r>
              <a:rPr kumimoji="1" lang="ja-JP" altLang="en-US" sz="1662" b="1" u="sng" dirty="0"/>
              <a:t>実際に使用する容器や廃棄物の写真を活用</a:t>
            </a:r>
            <a:r>
              <a:rPr kumimoji="1" lang="ja-JP" altLang="en-US" sz="1662" dirty="0"/>
              <a:t>していただいて結構です。</a:t>
            </a:r>
          </a:p>
        </p:txBody>
      </p:sp>
      <p:sp>
        <p:nvSpPr>
          <p:cNvPr id="1180" name="テキスト ボックス 28"/>
          <p:cNvSpPr txBox="1"/>
          <p:nvPr/>
        </p:nvSpPr>
        <p:spPr>
          <a:xfrm>
            <a:off x="4918209" y="9457280"/>
            <a:ext cx="878322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99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環境省公式</a:t>
            </a:r>
            <a:r>
              <a:rPr kumimoji="1" lang="en-US" altLang="ja-JP" sz="799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</a:p>
        </p:txBody>
      </p:sp>
      <p:sp>
        <p:nvSpPr>
          <p:cNvPr id="1181" name="テキスト ボックス 30"/>
          <p:cNvSpPr txBox="1"/>
          <p:nvPr/>
        </p:nvSpPr>
        <p:spPr>
          <a:xfrm>
            <a:off x="5670832" y="9373417"/>
            <a:ext cx="1101218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廃棄物処理法に</a:t>
            </a:r>
            <a:endParaRPr kumimoji="1" lang="en-US" altLang="ja-JP" sz="701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基づく感染性廃棄物</a:t>
            </a:r>
            <a:endParaRPr kumimoji="1" lang="en-US" altLang="ja-JP" sz="701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処理マニュアル</a:t>
            </a:r>
            <a:r>
              <a:rPr kumimoji="1" lang="en-US" altLang="ja-JP" sz="701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(PDF)</a:t>
            </a:r>
            <a:endParaRPr kumimoji="1" lang="en-US" altLang="ja-JP" sz="599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82" name="図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8323" y="8817389"/>
            <a:ext cx="582856" cy="584571"/>
          </a:xfrm>
          <a:prstGeom prst="rect">
            <a:avLst/>
          </a:prstGeom>
        </p:spPr>
      </p:pic>
      <p:pic>
        <p:nvPicPr>
          <p:cNvPr id="1183" name="図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8298" y="8819103"/>
            <a:ext cx="586286" cy="582856"/>
          </a:xfrm>
          <a:prstGeom prst="rect">
            <a:avLst/>
          </a:prstGeom>
        </p:spPr>
      </p:pic>
      <p:sp>
        <p:nvSpPr>
          <p:cNvPr id="1184" name="正方形/長方形 38"/>
          <p:cNvSpPr/>
          <p:nvPr/>
        </p:nvSpPr>
        <p:spPr>
          <a:xfrm>
            <a:off x="0" y="8773273"/>
            <a:ext cx="8650805" cy="44990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廃棄物処理法の基準を遵守し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、「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廃棄物処理法に基づく感染性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マニュアル」に沿って処理してください。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詳細については自治体のルールに従ってください。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85" name="グループ化 43"/>
          <p:cNvGrpSpPr/>
          <p:nvPr/>
        </p:nvGrpSpPr>
        <p:grpSpPr>
          <a:xfrm>
            <a:off x="5476433" y="2127490"/>
            <a:ext cx="1038151" cy="739021"/>
            <a:chOff x="5625733" y="1791731"/>
            <a:chExt cx="1038151" cy="739021"/>
          </a:xfrm>
        </p:grpSpPr>
        <p:sp>
          <p:nvSpPr>
            <p:cNvPr id="1186" name="Text Box 126"/>
            <p:cNvSpPr txBox="1">
              <a:spLocks noChangeArrowheads="1"/>
            </p:cNvSpPr>
            <p:nvPr/>
          </p:nvSpPr>
          <p:spPr>
            <a:xfrm>
              <a:off x="5625733" y="2329018"/>
              <a:ext cx="1038151" cy="20173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7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バイオハザードマーク</a:t>
              </a:r>
              <a:endParaRPr lang="ja-JP" sz="9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187" name="Picture 125"/>
            <p:cNvPicPr>
              <a:picLocks noChangeAspect="1" noChangeArrowheads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13743" y="1836206"/>
              <a:ext cx="462133" cy="485797"/>
            </a:xfrm>
            <a:prstGeom prst="rect">
              <a:avLst/>
            </a:prstGeom>
            <a:noFill/>
          </p:spPr>
        </p:pic>
        <p:sp>
          <p:nvSpPr>
            <p:cNvPr id="1188" name="角丸四角形 46"/>
            <p:cNvSpPr/>
            <p:nvPr/>
          </p:nvSpPr>
          <p:spPr>
            <a:xfrm>
              <a:off x="5665156" y="1791731"/>
              <a:ext cx="936000" cy="720000"/>
            </a:xfrm>
            <a:prstGeom prst="roundRect">
              <a:avLst>
                <a:gd name="adj" fmla="val 11928"/>
              </a:avLst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89" name="グループ化 47"/>
          <p:cNvGrpSpPr/>
          <p:nvPr/>
        </p:nvGrpSpPr>
        <p:grpSpPr>
          <a:xfrm>
            <a:off x="5476433" y="5370848"/>
            <a:ext cx="1038151" cy="739021"/>
            <a:chOff x="5625733" y="1791731"/>
            <a:chExt cx="1038151" cy="739021"/>
          </a:xfrm>
        </p:grpSpPr>
        <p:sp>
          <p:nvSpPr>
            <p:cNvPr id="1190" name="Text Box 126"/>
            <p:cNvSpPr txBox="1">
              <a:spLocks noChangeArrowheads="1"/>
            </p:cNvSpPr>
            <p:nvPr/>
          </p:nvSpPr>
          <p:spPr>
            <a:xfrm>
              <a:off x="5625733" y="2329018"/>
              <a:ext cx="1038151" cy="20173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7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バイオハザードマーク</a:t>
              </a:r>
              <a:endParaRPr lang="ja-JP" sz="9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191" name="Picture 125"/>
            <p:cNvPicPr>
              <a:picLocks noChangeAspect="1" noChangeArrowheads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13743" y="1836206"/>
              <a:ext cx="462133" cy="485797"/>
            </a:xfrm>
            <a:prstGeom prst="rect">
              <a:avLst/>
            </a:prstGeom>
            <a:noFill/>
          </p:spPr>
        </p:pic>
        <p:sp>
          <p:nvSpPr>
            <p:cNvPr id="1192" name="角丸四角形 50"/>
            <p:cNvSpPr/>
            <p:nvPr/>
          </p:nvSpPr>
          <p:spPr>
            <a:xfrm>
              <a:off x="5665156" y="1791731"/>
              <a:ext cx="936000" cy="720000"/>
            </a:xfrm>
            <a:prstGeom prst="roundRect">
              <a:avLst>
                <a:gd name="adj" fmla="val 11928"/>
              </a:avLst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55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2848</TotalTime>
  <Words>401</Words>
  <Application>JUST Focus</Application>
  <Paragraphs>82</Paragraph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HG創英角ﾎﾟｯﾌﾟ体</vt:lpstr>
      <vt:lpstr>ＭＳ 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4.1.6</AppVersion>
  <PresentationFormat>ユーザー設定</PresentationFormat>
  <Slides>3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Printed>2020-03-11T01:54:03Z</cp:lastPrinted>
  <dcterms:created xsi:type="dcterms:W3CDTF">2020-03-02T08:07:16Z</dcterms:created>
  <dcterms:modified xsi:type="dcterms:W3CDTF">2021-08-02T01:52:25Z</dcterms:modified>
  <cp:revision>317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