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&#65279;<?xml version="1.0" encoding="utf-8" standalone="yes"?>
<Relationships xmlns="http://schemas.openxmlformats.org/package/2006/relationships">
  <Relationship Id="rId3" Type="http://schemas.openxmlformats.org/package/2006/relationships/metadata/core-properties" Target="docProps/core.xml" />
  <Relationship Id="rId2" Type="http://schemas.openxmlformats.org/package/2006/relationships/metadata/thumbnail" Target="docProps/thumbnail.jpeg" />
  <Relationship Id="rId1" Type="http://schemas.openxmlformats.org/officeDocument/2006/relationships/officeDocument" Target="ppt/presentation.xml" />
  <Relationship Id="rId4" Type="http://schemas.openxmlformats.org/officeDocument/2006/relationships/extended-properties" Target="docProps/app.xml" />
</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60"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5" d="100"/>
          <a:sy n="115" d="100"/>
        </p:scale>
        <p:origin x="1530" y="96"/>
      </p:cViewPr>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3" Type="http://schemas.openxmlformats.org/officeDocument/2006/relationships/presProps" Target="presProps.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tableStyles" Target="tableStyles.xml" />
  <Relationship Id="rId11" Type="http://schemas.microsoft.com/office/2016/11/relationships/changesInfo" Target="changesInfos/changesInfo1.xml" />
  <Relationship Id="rId5" Type="http://schemas.openxmlformats.org/officeDocument/2006/relationships/theme" Target="theme/theme1.xml" />
  <Relationship Id="rId4" Type="http://schemas.openxmlformats.org/officeDocument/2006/relationships/viewProps" Target="viewProps.xml" />
</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井上 量" userId="fb80311ab6ef2d7b" providerId="LiveId" clId="{F531E66D-A4CE-49C2-A7E2-D3794D8994BC}"/>
    <pc:docChg chg="undo custSel addSld modSld">
      <pc:chgData name="井上 量" userId="fb80311ab6ef2d7b" providerId="LiveId" clId="{F531E66D-A4CE-49C2-A7E2-D3794D8994BC}" dt="2020-04-16T07:27:24.043" v="4195" actId="1035"/>
      <pc:docMkLst>
        <pc:docMk/>
      </pc:docMkLst>
      <pc:sldChg chg="modSp mod">
        <pc:chgData name="井上 量" userId="fb80311ab6ef2d7b" providerId="LiveId" clId="{F531E66D-A4CE-49C2-A7E2-D3794D8994BC}" dt="2020-04-16T07:27:24.043" v="4195" actId="1035"/>
        <pc:sldMkLst>
          <pc:docMk/>
          <pc:sldMk cId="727073449" sldId="256"/>
        </pc:sldMkLst>
        <pc:spChg chg="mod">
          <ac:chgData name="井上 量" userId="fb80311ab6ef2d7b" providerId="LiveId" clId="{F531E66D-A4CE-49C2-A7E2-D3794D8994BC}" dt="2020-04-16T07:27:24.043" v="4195" actId="1035"/>
          <ac:spMkLst>
            <pc:docMk/>
            <pc:sldMk cId="727073449" sldId="256"/>
            <ac:spMk id="4" creationId="{974F31B0-8EB7-4A8A-92C4-56D9390B03C2}"/>
          </ac:spMkLst>
        </pc:spChg>
        <pc:spChg chg="mod">
          <ac:chgData name="井上 量" userId="fb80311ab6ef2d7b" providerId="LiveId" clId="{F531E66D-A4CE-49C2-A7E2-D3794D8994BC}" dt="2020-04-16T07:08:54.692" v="3834" actId="207"/>
          <ac:spMkLst>
            <pc:docMk/>
            <pc:sldMk cId="727073449" sldId="256"/>
            <ac:spMk id="5" creationId="{9E387D4D-AB7D-46BF-A244-EDCE14EC8EAF}"/>
          </ac:spMkLst>
        </pc:spChg>
      </pc:sldChg>
      <pc:sldChg chg="modSp add mod">
        <pc:chgData name="井上 量" userId="fb80311ab6ef2d7b" providerId="LiveId" clId="{F531E66D-A4CE-49C2-A7E2-D3794D8994BC}" dt="2020-04-16T07:22:26.712" v="4086"/>
        <pc:sldMkLst>
          <pc:docMk/>
          <pc:sldMk cId="3210307737" sldId="257"/>
        </pc:sldMkLst>
        <pc:spChg chg="mod">
          <ac:chgData name="井上 量" userId="fb80311ab6ef2d7b" providerId="LiveId" clId="{F531E66D-A4CE-49C2-A7E2-D3794D8994BC}" dt="2020-04-16T07:22:26.712" v="4086"/>
          <ac:spMkLst>
            <pc:docMk/>
            <pc:sldMk cId="3210307737" sldId="257"/>
            <ac:spMk id="4" creationId="{974F31B0-8EB7-4A8A-92C4-56D9390B03C2}"/>
          </ac:spMkLst>
        </pc:spChg>
        <pc:spChg chg="mod">
          <ac:chgData name="井上 量" userId="fb80311ab6ef2d7b" providerId="LiveId" clId="{F531E66D-A4CE-49C2-A7E2-D3794D8994BC}" dt="2020-04-16T07:16:14.587" v="3886" actId="207"/>
          <ac:spMkLst>
            <pc:docMk/>
            <pc:sldMk cId="3210307737" sldId="257"/>
            <ac:spMk id="5" creationId="{9E387D4D-AB7D-46BF-A244-EDCE14EC8EAF}"/>
          </ac:spMkLst>
        </pc:spChg>
      </pc:sldChg>
    </pc:docChg>
  </pc:docChgLst>
</pc:chgInfo>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8045561-C8A4-427E-A029-15B900E5B69F}" type="datetimeFigureOut">
              <a:rPr kumimoji="1" lang="ja-JP" altLang="en-US" smtClean="0"/>
              <a:t>2020/6/19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4041611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8045561-C8A4-427E-A029-15B900E5B69F}" type="datetimeFigureOut">
              <a:rPr kumimoji="1" lang="ja-JP" altLang="en-US" smtClean="0"/>
              <a:t>2020/6/19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3020585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8045561-C8A4-427E-A029-15B900E5B69F}" type="datetimeFigureOut">
              <a:rPr kumimoji="1" lang="ja-JP" altLang="en-US" smtClean="0"/>
              <a:t>2020/6/19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4018067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8045561-C8A4-427E-A029-15B900E5B69F}" type="datetimeFigureOut">
              <a:rPr kumimoji="1" lang="ja-JP" altLang="en-US" smtClean="0"/>
              <a:t>2020/6/19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2134605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8045561-C8A4-427E-A029-15B900E5B69F}" type="datetimeFigureOut">
              <a:rPr kumimoji="1" lang="ja-JP" altLang="en-US" smtClean="0"/>
              <a:t>2020/6/19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3901213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8045561-C8A4-427E-A029-15B900E5B69F}" type="datetimeFigureOut">
              <a:rPr kumimoji="1" lang="ja-JP" altLang="en-US" smtClean="0"/>
              <a:t>2020/6/19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1196074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8045561-C8A4-427E-A029-15B900E5B69F}" type="datetimeFigureOut">
              <a:rPr kumimoji="1" lang="ja-JP" altLang="en-US" smtClean="0"/>
              <a:t>2020/6/19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245625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8045561-C8A4-427E-A029-15B900E5B69F}" type="datetimeFigureOut">
              <a:rPr kumimoji="1" lang="ja-JP" altLang="en-US" smtClean="0"/>
              <a:t>2020/6/19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3718480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045561-C8A4-427E-A029-15B900E5B69F}" type="datetimeFigureOut">
              <a:rPr kumimoji="1" lang="ja-JP" altLang="en-US" smtClean="0"/>
              <a:t>2020/6/19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670892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8045561-C8A4-427E-A029-15B900E5B69F}" type="datetimeFigureOut">
              <a:rPr kumimoji="1" lang="ja-JP" altLang="en-US" smtClean="0"/>
              <a:t>2020/6/19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2709098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8045561-C8A4-427E-A029-15B900E5B69F}" type="datetimeFigureOut">
              <a:rPr kumimoji="1" lang="ja-JP" altLang="en-US" smtClean="0"/>
              <a:t>2020/6/19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3516345029"/>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045561-C8A4-427E-A029-15B900E5B69F}" type="datetimeFigureOut">
              <a:rPr kumimoji="1" lang="ja-JP" altLang="en-US" smtClean="0"/>
              <a:t>2020/6/19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9029107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974F31B0-8EB7-4A8A-92C4-56D9390B03C2}"/>
              </a:ext>
            </a:extLst>
          </p:cNvPr>
          <p:cNvSpPr txBox="1"/>
          <p:nvPr/>
        </p:nvSpPr>
        <p:spPr>
          <a:xfrm>
            <a:off x="129210" y="999504"/>
            <a:ext cx="1499139" cy="261610"/>
          </a:xfrm>
          <a:prstGeom prst="rect">
            <a:avLst/>
          </a:prstGeom>
          <a:solidFill>
            <a:schemeClr val="accent4">
              <a:lumMod val="60000"/>
              <a:lumOff val="40000"/>
            </a:schemeClr>
          </a:solidFill>
          <a:ln>
            <a:noFill/>
          </a:ln>
        </p:spPr>
        <p:txBody>
          <a:bodyPr wrap="square" rtlCol="0">
            <a:spAutoFit/>
          </a:bodyPr>
          <a:lstStyle/>
          <a:p>
            <a:pPr algn="dist"/>
            <a:r>
              <a:rPr lang="ja-JP" altLang="en-US" sz="1050" b="1" dirty="0" smtClean="0">
                <a:solidFill>
                  <a:srgbClr val="002060"/>
                </a:solidFill>
                <a:latin typeface="+mn-ea"/>
              </a:rPr>
              <a:t>就労継続支援Ａ型</a:t>
            </a:r>
            <a:endParaRPr kumimoji="1" lang="ja-JP" altLang="en-US" sz="1050" dirty="0">
              <a:latin typeface="+mn-ea"/>
            </a:endParaRPr>
          </a:p>
        </p:txBody>
      </p:sp>
      <p:sp>
        <p:nvSpPr>
          <p:cNvPr id="6" name="テキスト ボックス 5">
            <a:extLst>
              <a:ext uri="{FF2B5EF4-FFF2-40B4-BE49-F238E27FC236}">
                <a16:creationId xmlns:a16="http://schemas.microsoft.com/office/drawing/2014/main" id="{9E387D4D-AB7D-46BF-A244-EDCE14EC8EAF}"/>
              </a:ext>
            </a:extLst>
          </p:cNvPr>
          <p:cNvSpPr txBox="1"/>
          <p:nvPr/>
        </p:nvSpPr>
        <p:spPr>
          <a:xfrm>
            <a:off x="0" y="-8313"/>
            <a:ext cx="9144000" cy="276999"/>
          </a:xfrm>
          <a:prstGeom prst="rect">
            <a:avLst/>
          </a:prstGeom>
          <a:noFill/>
        </p:spPr>
        <p:txBody>
          <a:bodyPr wrap="square" rtlCol="0">
            <a:spAutoFit/>
          </a:bodyPr>
          <a:lstStyle/>
          <a:p>
            <a:pPr algn="ctr"/>
            <a:r>
              <a:rPr lang="ja-JP" altLang="ja-JP" sz="1200" b="1" dirty="0" smtClean="0">
                <a:solidFill>
                  <a:srgbClr val="002060"/>
                </a:solidFill>
                <a:latin typeface="游ゴシック" panose="020B0400000000000000" pitchFamily="50" charset="-128"/>
                <a:ea typeface="游ゴシック" panose="020B0400000000000000" pitchFamily="50" charset="-128"/>
              </a:rPr>
              <a:t>新型コロナウイルス</a:t>
            </a:r>
            <a:r>
              <a:rPr lang="ja-JP" altLang="en-US" sz="1200" b="1" dirty="0" smtClean="0">
                <a:solidFill>
                  <a:srgbClr val="002060"/>
                </a:solidFill>
                <a:latin typeface="游ゴシック" panose="020B0400000000000000" pitchFamily="50" charset="-128"/>
                <a:ea typeface="游ゴシック" panose="020B0400000000000000" pitchFamily="50" charset="-128"/>
              </a:rPr>
              <a:t>感染症への対応に伴う就労</a:t>
            </a:r>
            <a:r>
              <a:rPr lang="ja-JP" altLang="en-US" sz="1200" b="1" dirty="0">
                <a:solidFill>
                  <a:srgbClr val="002060"/>
                </a:solidFill>
                <a:latin typeface="游ゴシック" panose="020B0400000000000000" pitchFamily="50" charset="-128"/>
                <a:ea typeface="游ゴシック" panose="020B0400000000000000" pitchFamily="50" charset="-128"/>
              </a:rPr>
              <a:t>系障害福祉サービスに</a:t>
            </a:r>
            <a:r>
              <a:rPr lang="ja-JP" altLang="en-US" sz="1200" b="1" dirty="0" smtClean="0">
                <a:solidFill>
                  <a:srgbClr val="002060"/>
                </a:solidFill>
                <a:latin typeface="游ゴシック" panose="020B0400000000000000" pitchFamily="50" charset="-128"/>
                <a:ea typeface="游ゴシック" panose="020B0400000000000000" pitchFamily="50" charset="-128"/>
              </a:rPr>
              <a:t>おける柔軟な取扱い（令和２年</a:t>
            </a:r>
            <a:r>
              <a:rPr lang="ja-JP" altLang="en-US" sz="1200" b="1" dirty="0" smtClean="0">
                <a:solidFill>
                  <a:srgbClr val="002060"/>
                </a:solidFill>
                <a:latin typeface="游ゴシック" panose="020B0400000000000000" pitchFamily="50" charset="-128"/>
                <a:ea typeface="游ゴシック" panose="020B0400000000000000" pitchFamily="50" charset="-128"/>
              </a:rPr>
              <a:t>６月</a:t>
            </a:r>
            <a:r>
              <a:rPr lang="en-US" altLang="ja-JP" sz="1200" b="1" dirty="0" smtClean="0">
                <a:solidFill>
                  <a:srgbClr val="002060"/>
                </a:solidFill>
                <a:latin typeface="游ゴシック" panose="020B0400000000000000" pitchFamily="50" charset="-128"/>
                <a:ea typeface="游ゴシック" panose="020B0400000000000000" pitchFamily="50" charset="-128"/>
              </a:rPr>
              <a:t>19</a:t>
            </a:r>
            <a:r>
              <a:rPr lang="ja-JP" altLang="en-US" sz="1200" b="1" dirty="0" smtClean="0">
                <a:solidFill>
                  <a:srgbClr val="002060"/>
                </a:solidFill>
                <a:latin typeface="游ゴシック" panose="020B0400000000000000" pitchFamily="50" charset="-128"/>
                <a:ea typeface="游ゴシック" panose="020B0400000000000000" pitchFamily="50" charset="-128"/>
              </a:rPr>
              <a:t>日</a:t>
            </a:r>
            <a:r>
              <a:rPr lang="ja-JP" altLang="en-US" sz="1200" b="1" dirty="0" smtClean="0">
                <a:solidFill>
                  <a:srgbClr val="002060"/>
                </a:solidFill>
                <a:latin typeface="游ゴシック" panose="020B0400000000000000" pitchFamily="50" charset="-128"/>
                <a:ea typeface="游ゴシック" panose="020B0400000000000000" pitchFamily="50" charset="-128"/>
              </a:rPr>
              <a:t>時点）</a:t>
            </a:r>
            <a:endParaRPr kumimoji="1" lang="ja-JP" altLang="en-US" sz="1200" b="1" dirty="0">
              <a:solidFill>
                <a:srgbClr val="002060"/>
              </a:solidFill>
              <a:latin typeface="游ゴシック" panose="020B0400000000000000" pitchFamily="50" charset="-128"/>
              <a:ea typeface="游ゴシック" panose="020B0400000000000000" pitchFamily="50" charset="-128"/>
            </a:endParaRPr>
          </a:p>
        </p:txBody>
      </p:sp>
      <p:sp>
        <p:nvSpPr>
          <p:cNvPr id="7" name="テキスト ボックス 6">
            <a:extLst>
              <a:ext uri="{FF2B5EF4-FFF2-40B4-BE49-F238E27FC236}">
                <a16:creationId xmlns:a16="http://schemas.microsoft.com/office/drawing/2014/main" id="{974F31B0-8EB7-4A8A-92C4-56D9390B03C2}"/>
              </a:ext>
            </a:extLst>
          </p:cNvPr>
          <p:cNvSpPr txBox="1"/>
          <p:nvPr/>
        </p:nvSpPr>
        <p:spPr>
          <a:xfrm>
            <a:off x="130154" y="3137059"/>
            <a:ext cx="1498195" cy="261610"/>
          </a:xfrm>
          <a:prstGeom prst="rect">
            <a:avLst/>
          </a:prstGeom>
          <a:solidFill>
            <a:schemeClr val="accent4">
              <a:lumMod val="60000"/>
              <a:lumOff val="40000"/>
            </a:schemeClr>
          </a:solidFill>
          <a:ln>
            <a:noFill/>
          </a:ln>
        </p:spPr>
        <p:txBody>
          <a:bodyPr wrap="square" rtlCol="0">
            <a:spAutoFit/>
          </a:bodyPr>
          <a:lstStyle/>
          <a:p>
            <a:pPr algn="dist"/>
            <a:r>
              <a:rPr lang="ja-JP" altLang="en-US" sz="1050" b="1" dirty="0" smtClean="0">
                <a:solidFill>
                  <a:srgbClr val="002060"/>
                </a:solidFill>
                <a:latin typeface="+mn-ea"/>
              </a:rPr>
              <a:t>就労</a:t>
            </a:r>
            <a:r>
              <a:rPr lang="ja-JP" altLang="en-US" sz="1050" b="1" dirty="0">
                <a:solidFill>
                  <a:srgbClr val="002060"/>
                </a:solidFill>
                <a:latin typeface="+mn-ea"/>
              </a:rPr>
              <a:t>継続支援</a:t>
            </a:r>
            <a:r>
              <a:rPr lang="ja-JP" altLang="en-US" sz="1050" b="1" dirty="0" smtClean="0">
                <a:solidFill>
                  <a:srgbClr val="002060"/>
                </a:solidFill>
                <a:latin typeface="+mn-ea"/>
              </a:rPr>
              <a:t>Ｂ型</a:t>
            </a:r>
            <a:endParaRPr kumimoji="1" lang="ja-JP" altLang="en-US" sz="1050" dirty="0">
              <a:latin typeface="+mn-ea"/>
            </a:endParaRPr>
          </a:p>
        </p:txBody>
      </p:sp>
      <p:graphicFrame>
        <p:nvGraphicFramePr>
          <p:cNvPr id="2" name="表 1"/>
          <p:cNvGraphicFramePr>
            <a:graphicFrameLocks noGrp="1"/>
          </p:cNvGraphicFramePr>
          <p:nvPr>
            <p:extLst>
              <p:ext uri="{D42A27DB-BD31-4B8C-83A1-F6EECF244321}">
                <p14:modId xmlns:p14="http://schemas.microsoft.com/office/powerpoint/2010/main" val="1225107788"/>
              </p:ext>
            </p:extLst>
          </p:nvPr>
        </p:nvGraphicFramePr>
        <p:xfrm>
          <a:off x="138466" y="1210537"/>
          <a:ext cx="8872529" cy="1840234"/>
        </p:xfrm>
        <a:graphic>
          <a:graphicData uri="http://schemas.openxmlformats.org/drawingml/2006/table">
            <a:tbl>
              <a:tblPr firstRow="1" bandRow="1">
                <a:tableStyleId>{5C22544A-7EE6-4342-B048-85BDC9FD1C3A}</a:tableStyleId>
              </a:tblPr>
              <a:tblGrid>
                <a:gridCol w="1646721">
                  <a:extLst>
                    <a:ext uri="{9D8B030D-6E8A-4147-A177-3AD203B41FA5}">
                      <a16:colId xmlns:a16="http://schemas.microsoft.com/office/drawing/2014/main" val="3830884944"/>
                    </a:ext>
                  </a:extLst>
                </a:gridCol>
                <a:gridCol w="7225808">
                  <a:extLst>
                    <a:ext uri="{9D8B030D-6E8A-4147-A177-3AD203B41FA5}">
                      <a16:colId xmlns:a16="http://schemas.microsoft.com/office/drawing/2014/main" val="3413235828"/>
                    </a:ext>
                  </a:extLst>
                </a:gridCol>
              </a:tblGrid>
              <a:tr h="333531">
                <a:tc>
                  <a:txBody>
                    <a:bodyPr/>
                    <a:lstStyle/>
                    <a:p>
                      <a:pPr algn="ctr">
                        <a:lnSpc>
                          <a:spcPts val="1000"/>
                        </a:lnSpc>
                      </a:pPr>
                      <a:r>
                        <a:rPr lang="ja-JP" altLang="ja-JP" sz="1000" b="0" dirty="0" smtClean="0">
                          <a:solidFill>
                            <a:schemeClr val="tx1"/>
                          </a:solidFill>
                          <a:latin typeface="+mn-ea"/>
                        </a:rPr>
                        <a:t>基本報酬の</a:t>
                      </a:r>
                      <a:r>
                        <a:rPr lang="ja-JP" altLang="en-US" sz="1000" b="0" dirty="0" smtClean="0">
                          <a:solidFill>
                            <a:schemeClr val="tx1"/>
                          </a:solidFill>
                          <a:latin typeface="+mn-ea"/>
                        </a:rPr>
                        <a:t>算定区分</a:t>
                      </a:r>
                      <a:endParaRPr lang="en-US" altLang="ja-JP" sz="1000" b="0" dirty="0" smtClean="0">
                        <a:solidFill>
                          <a:schemeClr val="tx1"/>
                        </a:solidFill>
                        <a:latin typeface="+mn-ea"/>
                      </a:endParaRPr>
                    </a:p>
                    <a:p>
                      <a:pPr algn="ctr">
                        <a:lnSpc>
                          <a:spcPts val="1000"/>
                        </a:lnSpc>
                      </a:pPr>
                      <a:r>
                        <a:rPr kumimoji="1" lang="ja-JP" altLang="en-US" sz="1000" b="1" dirty="0" smtClean="0">
                          <a:solidFill>
                            <a:srgbClr val="FF0000"/>
                          </a:solidFill>
                        </a:rPr>
                        <a:t>当分の間継続</a:t>
                      </a:r>
                      <a:endParaRPr kumimoji="1" lang="ja-JP" altLang="en-US" sz="10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000"/>
                        </a:lnSpc>
                      </a:pP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前年度に代えて前々年度の平均労働時間を基本報酬の算定区分とすること等が可能（就労系第１、４報）</a:t>
                      </a:r>
                      <a:endParaRPr kumimoji="1" lang="ja-JP" altLang="en-US" sz="105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42450409"/>
                  </a:ext>
                </a:extLst>
              </a:tr>
              <a:tr h="337434">
                <a:tc>
                  <a:txBody>
                    <a:bodyPr/>
                    <a:lstStyle/>
                    <a:p>
                      <a:pPr algn="ctr">
                        <a:lnSpc>
                          <a:spcPts val="1000"/>
                        </a:lnSpc>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賃金の支払い</a:t>
                      </a:r>
                      <a:endParaRPr kumimoji="0" lang="en-US" altLang="ja-JP"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p>
                      <a:pPr algn="ctr">
                        <a:lnSpc>
                          <a:spcPts val="1000"/>
                        </a:lnSpc>
                      </a:pPr>
                      <a:r>
                        <a:rPr kumimoji="1" lang="ja-JP" altLang="en-US" sz="1000" b="1" dirty="0" smtClean="0">
                          <a:solidFill>
                            <a:srgbClr val="FF0000"/>
                          </a:solidFill>
                        </a:rPr>
                        <a:t>当分の間継続</a:t>
                      </a:r>
                      <a:endParaRPr kumimoji="1" lang="ja-JP" altLang="en-US" sz="10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0" lang="ja-JP" altLang="ja-JP"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生産活動収入の減少が見込まれるときには、災害その他やむを得ない理由がある場合と見なして、自立支援給付費を充てることが可能</a:t>
                      </a: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（就労系第１報）</a:t>
                      </a:r>
                      <a:endParaRPr kumimoji="0" lang="en-US" altLang="ja-JP"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1809761"/>
                  </a:ext>
                </a:extLst>
              </a:tr>
              <a:tr h="333531">
                <a:tc>
                  <a:txBody>
                    <a:bodyPr/>
                    <a:lstStyle/>
                    <a:p>
                      <a:pPr algn="ctr">
                        <a:lnSpc>
                          <a:spcPts val="1000"/>
                        </a:lnSpc>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経営改善計画の</a:t>
                      </a:r>
                      <a:r>
                        <a:rPr kumimoji="0" lang="ja-JP" altLang="ja-JP"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策定</a:t>
                      </a:r>
                      <a:endParaRPr kumimoji="0" lang="en-US" altLang="ja-JP"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p>
                      <a:pPr algn="ctr">
                        <a:lnSpc>
                          <a:spcPts val="1000"/>
                        </a:lnSpc>
                      </a:pPr>
                      <a:r>
                        <a:rPr kumimoji="1" lang="ja-JP" altLang="en-US" sz="1000" b="1" dirty="0" smtClean="0">
                          <a:solidFill>
                            <a:srgbClr val="FF0000"/>
                          </a:solidFill>
                        </a:rPr>
                        <a:t>当分の間継続</a:t>
                      </a:r>
                      <a:endParaRPr kumimoji="1" lang="en-US" altLang="ja-JP" sz="1000" b="1" dirty="0" smtClean="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0" lang="ja-JP" altLang="ja-JP"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都道府県等が認める場合には、</a:t>
                      </a: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その策定の</a:t>
                      </a:r>
                      <a:r>
                        <a:rPr kumimoji="0" lang="ja-JP" altLang="ja-JP"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猶予が可能</a:t>
                      </a: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（就労系第２報）</a:t>
                      </a:r>
                      <a:endParaRPr kumimoji="0" lang="en-US" altLang="ja-JP" sz="1050" b="0"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11639018"/>
                  </a:ext>
                </a:extLst>
              </a:tr>
              <a:tr h="334522">
                <a:tc>
                  <a:txBody>
                    <a:bodyPr/>
                    <a:lstStyle/>
                    <a:p>
                      <a:pPr algn="ctr">
                        <a:lnSpc>
                          <a:spcPts val="1000"/>
                        </a:lnSpc>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暫定支給決定</a:t>
                      </a:r>
                      <a:r>
                        <a:rPr kumimoji="0" lang="ja-JP" altLang="en-US" sz="1000" b="1" i="1"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0" lang="en-US" altLang="ja-JP" sz="1000" b="1" i="1"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1</a:t>
                      </a:r>
                    </a:p>
                    <a:p>
                      <a:pPr algn="ctr">
                        <a:lnSpc>
                          <a:spcPts val="1000"/>
                        </a:lnSpc>
                      </a:pPr>
                      <a:r>
                        <a:rPr kumimoji="1" lang="ja-JP" altLang="en-US" sz="1000" b="1" i="0" dirty="0" smtClean="0">
                          <a:solidFill>
                            <a:srgbClr val="FF0000"/>
                          </a:solidFill>
                        </a:rPr>
                        <a:t>今年度内</a:t>
                      </a:r>
                      <a:endParaRPr kumimoji="1" lang="ja-JP" altLang="en-US" sz="1000" b="1" i="0"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暫定支給決定期間内にアセスメントや意向の確認等が十分に実施できない場合においても、できる限り実施した支援の実績等からサービスの継続等を判断すること等が可能 （就労系第４報）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58625756"/>
                  </a:ext>
                </a:extLst>
              </a:tr>
              <a:tr h="440440">
                <a:tc>
                  <a:txBody>
                    <a:bodyPr/>
                    <a:lstStyle/>
                    <a:p>
                      <a:pPr algn="ctr">
                        <a:lnSpc>
                          <a:spcPts val="1000"/>
                        </a:lnSpc>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在宅でのサービス利用</a:t>
                      </a:r>
                      <a:r>
                        <a:rPr kumimoji="0" lang="ja-JP" altLang="en-US" sz="1000" b="1" i="1"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0" lang="en-US" altLang="ja-JP" sz="1000" b="1" i="1"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2</a:t>
                      </a:r>
                    </a:p>
                    <a:p>
                      <a:pPr algn="ctr">
                        <a:lnSpc>
                          <a:spcPts val="1000"/>
                        </a:lnSpc>
                      </a:pPr>
                      <a:r>
                        <a:rPr kumimoji="0" lang="ja-JP" altLang="en-US" sz="1000" b="1" i="0" u="none" strike="noStrike" kern="1200" cap="none" spc="0" normalizeH="0" baseline="0" noProof="0" dirty="0" smtClean="0">
                          <a:ln>
                            <a:noFill/>
                          </a:ln>
                          <a:solidFill>
                            <a:srgbClr val="FF0000"/>
                          </a:solidFill>
                          <a:effectLst/>
                          <a:uLnTx/>
                          <a:uFillTx/>
                          <a:latin typeface="游ゴシック" panose="020B0400000000000000" pitchFamily="50" charset="-128"/>
                          <a:ea typeface="+mn-ea"/>
                          <a:cs typeface="+mn-cs"/>
                        </a:rPr>
                        <a:t>今年度内</a:t>
                      </a:r>
                      <a:endParaRPr kumimoji="0" lang="en-US" altLang="ja-JP" sz="1000" b="1" i="0" u="none" strike="noStrike" kern="1200" cap="none" spc="0" normalizeH="0" baseline="0" noProof="0" dirty="0" smtClean="0">
                        <a:ln>
                          <a:noFill/>
                        </a:ln>
                        <a:solidFill>
                          <a:srgbClr val="FF0000"/>
                        </a:solidFill>
                        <a:effectLst/>
                        <a:uLnTx/>
                        <a:uFillTx/>
                        <a:latin typeface="游ゴシック" panose="020B0400000000000000" pitchFamily="50" charset="-128"/>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srgbClr val="FF0000"/>
                          </a:solidFill>
                          <a:effectLst/>
                          <a:uLnTx/>
                          <a:uFillTx/>
                          <a:latin typeface="游ゴシック" panose="020B0400000000000000" pitchFamily="50" charset="-128"/>
                          <a:ea typeface="+mn-ea"/>
                          <a:cs typeface="+mn-cs"/>
                        </a:rPr>
                        <a:t>在宅によるサービス利用の要件（対象者・事業運営）を一部緩和した取扱いなどが可能 （就労系第６報）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42726880"/>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3035981381"/>
              </p:ext>
            </p:extLst>
          </p:nvPr>
        </p:nvGraphicFramePr>
        <p:xfrm>
          <a:off x="138467" y="3349428"/>
          <a:ext cx="8872528" cy="1333434"/>
        </p:xfrm>
        <a:graphic>
          <a:graphicData uri="http://schemas.openxmlformats.org/drawingml/2006/table">
            <a:tbl>
              <a:tblPr firstRow="1" bandRow="1">
                <a:tableStyleId>{5C22544A-7EE6-4342-B048-85BDC9FD1C3A}</a:tableStyleId>
              </a:tblPr>
              <a:tblGrid>
                <a:gridCol w="1646721">
                  <a:extLst>
                    <a:ext uri="{9D8B030D-6E8A-4147-A177-3AD203B41FA5}">
                      <a16:colId xmlns:a16="http://schemas.microsoft.com/office/drawing/2014/main" val="3830884944"/>
                    </a:ext>
                  </a:extLst>
                </a:gridCol>
                <a:gridCol w="7225807">
                  <a:extLst>
                    <a:ext uri="{9D8B030D-6E8A-4147-A177-3AD203B41FA5}">
                      <a16:colId xmlns:a16="http://schemas.microsoft.com/office/drawing/2014/main" val="3413235828"/>
                    </a:ext>
                  </a:extLst>
                </a:gridCol>
              </a:tblGrid>
              <a:tr h="118862">
                <a:tc>
                  <a:txBody>
                    <a:bodyPr/>
                    <a:lstStyle/>
                    <a:p>
                      <a:pPr algn="ctr">
                        <a:lnSpc>
                          <a:spcPts val="1000"/>
                        </a:lnSpc>
                      </a:pPr>
                      <a:r>
                        <a:rPr lang="ja-JP" altLang="ja-JP" sz="1000" b="0" dirty="0" smtClean="0">
                          <a:solidFill>
                            <a:schemeClr val="tx1"/>
                          </a:solidFill>
                          <a:latin typeface="+mn-ea"/>
                        </a:rPr>
                        <a:t>基本報酬の</a:t>
                      </a:r>
                      <a:r>
                        <a:rPr lang="ja-JP" altLang="en-US" sz="1000" b="0" dirty="0" smtClean="0">
                          <a:solidFill>
                            <a:schemeClr val="tx1"/>
                          </a:solidFill>
                          <a:latin typeface="+mn-ea"/>
                        </a:rPr>
                        <a:t>算定区分</a:t>
                      </a:r>
                      <a:endParaRPr lang="en-US" altLang="ja-JP" sz="1000" b="0" dirty="0" smtClean="0">
                        <a:solidFill>
                          <a:schemeClr val="tx1"/>
                        </a:solidFill>
                        <a:latin typeface="+mn-ea"/>
                      </a:endParaRPr>
                    </a:p>
                    <a:p>
                      <a:pPr algn="ctr">
                        <a:lnSpc>
                          <a:spcPts val="1000"/>
                        </a:lnSpc>
                      </a:pPr>
                      <a:r>
                        <a:rPr kumimoji="1" lang="ja-JP" altLang="en-US" sz="1000" b="1" dirty="0" smtClean="0">
                          <a:solidFill>
                            <a:srgbClr val="FF0000"/>
                          </a:solidFill>
                        </a:rPr>
                        <a:t>当分の間継続</a:t>
                      </a:r>
                      <a:endParaRPr kumimoji="1" lang="ja-JP" altLang="en-US" sz="10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000"/>
                        </a:lnSpc>
                      </a:pP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前年度に代えて前々年度の平均月額工賃を基本報酬の算定区分とすること等が可能（就労系第１報）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42450409"/>
                  </a:ext>
                </a:extLst>
              </a:tr>
              <a:tr h="118862">
                <a:tc>
                  <a:txBody>
                    <a:bodyPr/>
                    <a:lstStyle/>
                    <a:p>
                      <a:pPr algn="ctr">
                        <a:lnSpc>
                          <a:spcPts val="1000"/>
                        </a:lnSpc>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工賃の支払い</a:t>
                      </a:r>
                      <a:endParaRPr kumimoji="0" lang="en-US" altLang="ja-JP"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p>
                      <a:pPr algn="ctr">
                        <a:lnSpc>
                          <a:spcPts val="1000"/>
                        </a:lnSpc>
                      </a:pPr>
                      <a:r>
                        <a:rPr kumimoji="1" lang="ja-JP" altLang="en-US" sz="1000" b="1" dirty="0" smtClean="0">
                          <a:solidFill>
                            <a:srgbClr val="FF0000"/>
                          </a:solidFill>
                        </a:rPr>
                        <a:t>当分の間継続</a:t>
                      </a:r>
                      <a:endParaRPr kumimoji="1" lang="ja-JP" altLang="en-US" sz="10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新型コロナウイルス感染症への対応によりやむを得ない場合、自立支援給付費を充てることが可能（就労系第２報）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1809761"/>
                  </a:ext>
                </a:extLst>
              </a:tr>
              <a:tr h="120253">
                <a:tc>
                  <a:txBody>
                    <a:bodyPr/>
                    <a:lstStyle/>
                    <a:p>
                      <a:pPr algn="ctr">
                        <a:lnSpc>
                          <a:spcPts val="1000"/>
                        </a:lnSpc>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就労アセスメント</a:t>
                      </a:r>
                      <a:endParaRPr kumimoji="0" lang="en-US" altLang="ja-JP"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p>
                      <a:pPr algn="ctr">
                        <a:lnSpc>
                          <a:spcPts val="1000"/>
                        </a:lnSpc>
                      </a:pPr>
                      <a:r>
                        <a:rPr kumimoji="1" lang="ja-JP" altLang="en-US" sz="1000" b="1" dirty="0" smtClean="0">
                          <a:solidFill>
                            <a:srgbClr val="FF0000"/>
                          </a:solidFill>
                        </a:rPr>
                        <a:t>今年度内</a:t>
                      </a:r>
                      <a:endParaRPr kumimoji="1" lang="ja-JP" altLang="en-US" sz="10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新型コロナウイルス感染拡大防止のため、市町村において就労面に係る課題等の把握がなされていれば、就労アセスメントと同等として取り扱って差し支えないこと（就労系第４報）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156034350"/>
                  </a:ext>
                </a:extLst>
              </a:tr>
              <a:tr h="284922">
                <a:tc>
                  <a:txBody>
                    <a:bodyPr/>
                    <a:lstStyle/>
                    <a:p>
                      <a:pPr algn="ctr">
                        <a:lnSpc>
                          <a:spcPts val="1000"/>
                        </a:lnSpc>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在宅でのサービス利用</a:t>
                      </a:r>
                      <a:endParaRPr kumimoji="0" lang="en-US" altLang="ja-JP"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1" lang="ja-JP" altLang="en-US" sz="1050" b="0" i="1" dirty="0" smtClean="0"/>
                        <a:t>*</a:t>
                      </a:r>
                      <a:r>
                        <a:rPr kumimoji="1" lang="en-US" altLang="ja-JP" sz="1050" b="0" i="1" dirty="0" smtClean="0"/>
                        <a:t>2</a:t>
                      </a:r>
                      <a:r>
                        <a:rPr kumimoji="1" lang="ja-JP" altLang="en-US" sz="1050" b="0" i="1" dirty="0" smtClean="0"/>
                        <a:t>と同じ</a:t>
                      </a:r>
                      <a:endParaRPr kumimoji="1" lang="ja-JP" altLang="en-US" sz="1050" b="0" i="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42726880"/>
                  </a:ext>
                </a:extLst>
              </a:tr>
            </a:tbl>
          </a:graphicData>
        </a:graphic>
      </p:graphicFrame>
      <p:sp>
        <p:nvSpPr>
          <p:cNvPr id="15" name="テキスト ボックス 14">
            <a:extLst>
              <a:ext uri="{FF2B5EF4-FFF2-40B4-BE49-F238E27FC236}">
                <a16:creationId xmlns:a16="http://schemas.microsoft.com/office/drawing/2014/main" id="{974F31B0-8EB7-4A8A-92C4-56D9390B03C2}"/>
              </a:ext>
            </a:extLst>
          </p:cNvPr>
          <p:cNvSpPr txBox="1"/>
          <p:nvPr/>
        </p:nvSpPr>
        <p:spPr>
          <a:xfrm>
            <a:off x="112588" y="5966230"/>
            <a:ext cx="1515761" cy="261610"/>
          </a:xfrm>
          <a:prstGeom prst="rect">
            <a:avLst/>
          </a:prstGeom>
          <a:solidFill>
            <a:schemeClr val="accent4">
              <a:lumMod val="60000"/>
              <a:lumOff val="40000"/>
            </a:schemeClr>
          </a:solidFill>
          <a:ln>
            <a:noFill/>
          </a:ln>
        </p:spPr>
        <p:txBody>
          <a:bodyPr wrap="square" rtlCol="0">
            <a:spAutoFit/>
          </a:bodyPr>
          <a:lstStyle/>
          <a:p>
            <a:pPr algn="dist"/>
            <a:r>
              <a:rPr lang="ja-JP" altLang="en-US" sz="1100" b="1" dirty="0" smtClean="0">
                <a:solidFill>
                  <a:srgbClr val="002060"/>
                </a:solidFill>
                <a:latin typeface="+mn-ea"/>
              </a:rPr>
              <a:t>就労定着支援</a:t>
            </a:r>
            <a:endParaRPr kumimoji="1" lang="ja-JP" altLang="en-US" sz="1100" dirty="0">
              <a:latin typeface="+mn-ea"/>
            </a:endParaRPr>
          </a:p>
        </p:txBody>
      </p:sp>
      <p:graphicFrame>
        <p:nvGraphicFramePr>
          <p:cNvPr id="16" name="表 15"/>
          <p:cNvGraphicFramePr>
            <a:graphicFrameLocks noGrp="1"/>
          </p:cNvGraphicFramePr>
          <p:nvPr>
            <p:extLst>
              <p:ext uri="{D42A27DB-BD31-4B8C-83A1-F6EECF244321}">
                <p14:modId xmlns:p14="http://schemas.microsoft.com/office/powerpoint/2010/main" val="363906412"/>
              </p:ext>
            </p:extLst>
          </p:nvPr>
        </p:nvGraphicFramePr>
        <p:xfrm>
          <a:off x="120900" y="6171857"/>
          <a:ext cx="8890093" cy="472440"/>
        </p:xfrm>
        <a:graphic>
          <a:graphicData uri="http://schemas.openxmlformats.org/drawingml/2006/table">
            <a:tbl>
              <a:tblPr firstRow="1" bandRow="1">
                <a:tableStyleId>{5C22544A-7EE6-4342-B048-85BDC9FD1C3A}</a:tableStyleId>
              </a:tblPr>
              <a:tblGrid>
                <a:gridCol w="1649981">
                  <a:extLst>
                    <a:ext uri="{9D8B030D-6E8A-4147-A177-3AD203B41FA5}">
                      <a16:colId xmlns:a16="http://schemas.microsoft.com/office/drawing/2014/main" val="3830884944"/>
                    </a:ext>
                  </a:extLst>
                </a:gridCol>
                <a:gridCol w="7240112">
                  <a:extLst>
                    <a:ext uri="{9D8B030D-6E8A-4147-A177-3AD203B41FA5}">
                      <a16:colId xmlns:a16="http://schemas.microsoft.com/office/drawing/2014/main" val="3413235828"/>
                    </a:ext>
                  </a:extLst>
                </a:gridCol>
              </a:tblGrid>
              <a:tr h="432000">
                <a:tc>
                  <a:txBody>
                    <a:bodyPr/>
                    <a:lstStyle/>
                    <a:p>
                      <a:pPr algn="ctr">
                        <a:lnSpc>
                          <a:spcPts val="1000"/>
                        </a:lnSpc>
                      </a:pPr>
                      <a:r>
                        <a:rPr lang="ja-JP" altLang="ja-JP" sz="1000" b="0" dirty="0" smtClean="0">
                          <a:solidFill>
                            <a:schemeClr val="tx1"/>
                          </a:solidFill>
                          <a:latin typeface="+mn-ea"/>
                        </a:rPr>
                        <a:t>基本報酬の算定</a:t>
                      </a:r>
                      <a:endParaRPr lang="en-US" altLang="ja-JP" sz="1000" b="0" dirty="0" smtClean="0">
                        <a:solidFill>
                          <a:schemeClr val="tx1"/>
                        </a:solidFill>
                        <a:latin typeface="+mn-ea"/>
                      </a:endParaRPr>
                    </a:p>
                    <a:p>
                      <a:pPr algn="ctr">
                        <a:lnSpc>
                          <a:spcPts val="1000"/>
                        </a:lnSpc>
                      </a:pPr>
                      <a:r>
                        <a:rPr kumimoji="1" lang="ja-JP" altLang="en-US" sz="900" b="0" dirty="0" smtClean="0">
                          <a:solidFill>
                            <a:schemeClr val="tx1"/>
                          </a:solidFill>
                        </a:rPr>
                        <a:t>（月１回以上の対面支援）</a:t>
                      </a:r>
                      <a:endParaRPr kumimoji="1" lang="en-US" altLang="ja-JP" sz="900" b="0" dirty="0" smtClean="0">
                        <a:solidFill>
                          <a:schemeClr val="tx1"/>
                        </a:solidFill>
                      </a:endParaRPr>
                    </a:p>
                    <a:p>
                      <a:pPr algn="ctr">
                        <a:lnSpc>
                          <a:spcPts val="1000"/>
                        </a:lnSpc>
                      </a:pPr>
                      <a:r>
                        <a:rPr kumimoji="1" lang="ja-JP" altLang="en-US" sz="900" b="1" dirty="0" smtClean="0">
                          <a:solidFill>
                            <a:srgbClr val="FF0000"/>
                          </a:solidFill>
                        </a:rPr>
                        <a:t>当分の間継続</a:t>
                      </a:r>
                      <a:endParaRPr kumimoji="1" lang="ja-JP" altLang="en-US" sz="9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000"/>
                        </a:lnSpc>
                      </a:pP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対面での支援を避けることがやむを得ない場合には、利用者の同意を得た上で、電話その他可能な方法により出来る限りの支援を行ったと市町村が認めるときにも、報酬の対象とすることが可能（就労系第３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42450409"/>
                  </a:ext>
                </a:extLst>
              </a:tr>
            </a:tbl>
          </a:graphicData>
        </a:graphic>
      </p:graphicFrame>
      <p:sp>
        <p:nvSpPr>
          <p:cNvPr id="11" name="テキスト ボックス 10">
            <a:extLst>
              <a:ext uri="{FF2B5EF4-FFF2-40B4-BE49-F238E27FC236}">
                <a16:creationId xmlns:a16="http://schemas.microsoft.com/office/drawing/2014/main" id="{9E387D4D-AB7D-46BF-A244-EDCE14EC8EAF}"/>
              </a:ext>
            </a:extLst>
          </p:cNvPr>
          <p:cNvSpPr txBox="1"/>
          <p:nvPr/>
        </p:nvSpPr>
        <p:spPr>
          <a:xfrm>
            <a:off x="49879" y="6653343"/>
            <a:ext cx="9152312" cy="246221"/>
          </a:xfrm>
          <a:prstGeom prst="rect">
            <a:avLst/>
          </a:prstGeom>
          <a:noFill/>
        </p:spPr>
        <p:txBody>
          <a:bodyPr wrap="square" rtlCol="0">
            <a:spAutoFit/>
          </a:bodyPr>
          <a:lstStyle/>
          <a:p>
            <a:r>
              <a:rPr lang="en-US" altLang="ja-JP" sz="1000" dirty="0" smtClean="0">
                <a:latin typeface="+mn-ea"/>
              </a:rPr>
              <a:t>※</a:t>
            </a:r>
            <a:r>
              <a:rPr lang="ja-JP" altLang="en-US" sz="1000" dirty="0" smtClean="0">
                <a:latin typeface="+mn-ea"/>
              </a:rPr>
              <a:t>　上記は主だったものを簡略化して記載したものであるため、詳細は各事務連絡を確認いただくようお願いします。</a:t>
            </a:r>
            <a:endParaRPr kumimoji="1" lang="ja-JP" altLang="en-US" sz="1000" dirty="0">
              <a:latin typeface="+mn-ea"/>
            </a:endParaRPr>
          </a:p>
        </p:txBody>
      </p:sp>
      <p:sp>
        <p:nvSpPr>
          <p:cNvPr id="12" name="テキスト ボックス 11">
            <a:extLst>
              <a:ext uri="{FF2B5EF4-FFF2-40B4-BE49-F238E27FC236}">
                <a16:creationId xmlns:a16="http://schemas.microsoft.com/office/drawing/2014/main" id="{974F31B0-8EB7-4A8A-92C4-56D9390B03C2}"/>
              </a:ext>
            </a:extLst>
          </p:cNvPr>
          <p:cNvSpPr txBox="1"/>
          <p:nvPr/>
        </p:nvSpPr>
        <p:spPr>
          <a:xfrm>
            <a:off x="104275" y="4753355"/>
            <a:ext cx="1524074" cy="261610"/>
          </a:xfrm>
          <a:prstGeom prst="rect">
            <a:avLst/>
          </a:prstGeom>
          <a:solidFill>
            <a:schemeClr val="accent4">
              <a:lumMod val="60000"/>
              <a:lumOff val="40000"/>
            </a:schemeClr>
          </a:solidFill>
          <a:ln>
            <a:noFill/>
          </a:ln>
        </p:spPr>
        <p:txBody>
          <a:bodyPr wrap="square" rtlCol="0">
            <a:spAutoFit/>
          </a:bodyPr>
          <a:lstStyle/>
          <a:p>
            <a:pPr algn="dist"/>
            <a:r>
              <a:rPr lang="ja-JP" altLang="en-US" sz="1050" b="1" dirty="0" smtClean="0">
                <a:solidFill>
                  <a:srgbClr val="002060"/>
                </a:solidFill>
                <a:latin typeface="+mn-ea"/>
              </a:rPr>
              <a:t>就労移行支援</a:t>
            </a:r>
            <a:endParaRPr kumimoji="1" lang="ja-JP" altLang="en-US" sz="1050" dirty="0">
              <a:latin typeface="+mn-ea"/>
            </a:endParaRPr>
          </a:p>
        </p:txBody>
      </p:sp>
      <p:graphicFrame>
        <p:nvGraphicFramePr>
          <p:cNvPr id="17" name="表 16"/>
          <p:cNvGraphicFramePr>
            <a:graphicFrameLocks noGrp="1"/>
          </p:cNvGraphicFramePr>
          <p:nvPr>
            <p:extLst>
              <p:ext uri="{D42A27DB-BD31-4B8C-83A1-F6EECF244321}">
                <p14:modId xmlns:p14="http://schemas.microsoft.com/office/powerpoint/2010/main" val="3721492134"/>
              </p:ext>
            </p:extLst>
          </p:nvPr>
        </p:nvGraphicFramePr>
        <p:xfrm>
          <a:off x="129209" y="4955120"/>
          <a:ext cx="8881785" cy="930293"/>
        </p:xfrm>
        <a:graphic>
          <a:graphicData uri="http://schemas.openxmlformats.org/drawingml/2006/table">
            <a:tbl>
              <a:tblPr firstRow="1" bandRow="1">
                <a:tableStyleId>{5C22544A-7EE6-4342-B048-85BDC9FD1C3A}</a:tableStyleId>
              </a:tblPr>
              <a:tblGrid>
                <a:gridCol w="1648439">
                  <a:extLst>
                    <a:ext uri="{9D8B030D-6E8A-4147-A177-3AD203B41FA5}">
                      <a16:colId xmlns:a16="http://schemas.microsoft.com/office/drawing/2014/main" val="3830884944"/>
                    </a:ext>
                  </a:extLst>
                </a:gridCol>
                <a:gridCol w="7233346">
                  <a:extLst>
                    <a:ext uri="{9D8B030D-6E8A-4147-A177-3AD203B41FA5}">
                      <a16:colId xmlns:a16="http://schemas.microsoft.com/office/drawing/2014/main" val="3413235828"/>
                    </a:ext>
                  </a:extLst>
                </a:gridCol>
              </a:tblGrid>
              <a:tr h="285849">
                <a:tc>
                  <a:txBody>
                    <a:bodyPr/>
                    <a:lstStyle/>
                    <a:p>
                      <a:pPr algn="ctr">
                        <a:lnSpc>
                          <a:spcPts val="1000"/>
                        </a:lnSpc>
                      </a:pPr>
                      <a:r>
                        <a:rPr lang="ja-JP" altLang="en-US" sz="1000" b="0" dirty="0" smtClean="0">
                          <a:solidFill>
                            <a:schemeClr val="tx1"/>
                          </a:solidFill>
                          <a:latin typeface="+mn-ea"/>
                        </a:rPr>
                        <a:t>支給決定期間の更新</a:t>
                      </a:r>
                      <a:endParaRPr lang="en-US" altLang="ja-JP" sz="1000" b="0" dirty="0" smtClean="0">
                        <a:solidFill>
                          <a:schemeClr val="tx1"/>
                        </a:solidFill>
                        <a:latin typeface="+mn-ea"/>
                      </a:endParaRPr>
                    </a:p>
                    <a:p>
                      <a:pPr algn="ctr">
                        <a:lnSpc>
                          <a:spcPts val="1000"/>
                        </a:lnSpc>
                      </a:pPr>
                      <a:r>
                        <a:rPr kumimoji="1" lang="ja-JP" altLang="en-US" sz="1000" b="1" dirty="0" smtClean="0">
                          <a:solidFill>
                            <a:srgbClr val="FF0000"/>
                          </a:solidFill>
                        </a:rPr>
                        <a:t>今年度内</a:t>
                      </a:r>
                      <a:endParaRPr kumimoji="1" lang="ja-JP" altLang="en-US" sz="10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000"/>
                        </a:lnSpc>
                      </a:pP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年度内に利用期間が終了する者について、新型コロナウイルスの感染拡大の影響で十分な就労支援の実施や就職活動の継続が困難であったこと場合においては、最大１年間までの範囲内で柔軟に更新することが可能（就労系第４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42450409"/>
                  </a:ext>
                </a:extLst>
              </a:tr>
              <a:tr h="282542">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暫定支給決定</a:t>
                      </a:r>
                      <a:endParaRPr kumimoji="1" lang="ja-JP" altLang="en-US" sz="1000" b="0" i="1" u="none" strike="noStrike" kern="1200" cap="none" spc="0" normalizeH="0" baseline="0" noProof="0" dirty="0" smtClean="0">
                        <a:ln>
                          <a:noFill/>
                        </a:ln>
                        <a:solidFill>
                          <a:prstClr val="black"/>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1" lang="ja-JP" altLang="en-US" sz="1050" b="0" i="1" dirty="0" smtClean="0"/>
                        <a:t>*</a:t>
                      </a:r>
                      <a:r>
                        <a:rPr kumimoji="1" lang="en-US" altLang="ja-JP" sz="1050" b="0" i="1" dirty="0" smtClean="0"/>
                        <a:t>1</a:t>
                      </a:r>
                      <a:r>
                        <a:rPr kumimoji="1" lang="ja-JP" altLang="en-US" sz="1050" b="0" i="1" dirty="0" smtClean="0"/>
                        <a:t>と同じ</a:t>
                      </a:r>
                      <a:endParaRPr kumimoji="1" lang="ja-JP" altLang="en-US" sz="1050" b="0" i="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42726880"/>
                  </a:ext>
                </a:extLst>
              </a:tr>
              <a:tr h="296469">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在宅でのサービス利用</a:t>
                      </a:r>
                      <a:endParaRPr kumimoji="1" lang="ja-JP" altLang="en-US" sz="1000" b="0" i="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0" lang="ja-JP" altLang="en-US" sz="1050" b="0" i="1"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0" lang="en-US" altLang="ja-JP" sz="1050" b="0" i="1"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2</a:t>
                      </a:r>
                      <a:r>
                        <a:rPr kumimoji="0" lang="ja-JP" altLang="en-US" sz="1050" b="0" i="1"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と同じ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93218414"/>
                  </a:ext>
                </a:extLst>
              </a:tr>
            </a:tbl>
          </a:graphicData>
        </a:graphic>
      </p:graphicFrame>
      <p:sp>
        <p:nvSpPr>
          <p:cNvPr id="13" name="テキスト ボックス 12">
            <a:extLst>
              <a:ext uri="{FF2B5EF4-FFF2-40B4-BE49-F238E27FC236}">
                <a16:creationId xmlns:a16="http://schemas.microsoft.com/office/drawing/2014/main" id="{974F31B0-8EB7-4A8A-92C4-56D9390B03C2}"/>
              </a:ext>
            </a:extLst>
          </p:cNvPr>
          <p:cNvSpPr txBox="1"/>
          <p:nvPr/>
        </p:nvSpPr>
        <p:spPr>
          <a:xfrm>
            <a:off x="120901" y="256797"/>
            <a:ext cx="1515761" cy="246221"/>
          </a:xfrm>
          <a:prstGeom prst="rect">
            <a:avLst/>
          </a:prstGeom>
          <a:solidFill>
            <a:schemeClr val="accent4">
              <a:lumMod val="60000"/>
              <a:lumOff val="40000"/>
            </a:schemeClr>
          </a:solidFill>
          <a:ln>
            <a:noFill/>
          </a:ln>
        </p:spPr>
        <p:txBody>
          <a:bodyPr wrap="square" rtlCol="0">
            <a:spAutoFit/>
          </a:bodyPr>
          <a:lstStyle/>
          <a:p>
            <a:pPr algn="dist">
              <a:lnSpc>
                <a:spcPts val="1200"/>
              </a:lnSpc>
            </a:pPr>
            <a:r>
              <a:rPr lang="ja-JP" altLang="en-US" sz="1050" b="1" dirty="0" smtClean="0">
                <a:solidFill>
                  <a:srgbClr val="002060"/>
                </a:solidFill>
                <a:latin typeface="+mn-ea"/>
              </a:rPr>
              <a:t>共通事項</a:t>
            </a:r>
            <a:endParaRPr kumimoji="1" lang="ja-JP" altLang="en-US" sz="1050" dirty="0">
              <a:latin typeface="+mn-ea"/>
            </a:endParaRPr>
          </a:p>
        </p:txBody>
      </p:sp>
      <p:graphicFrame>
        <p:nvGraphicFramePr>
          <p:cNvPr id="14" name="表 13"/>
          <p:cNvGraphicFramePr>
            <a:graphicFrameLocks noGrp="1"/>
          </p:cNvGraphicFramePr>
          <p:nvPr>
            <p:extLst>
              <p:ext uri="{D42A27DB-BD31-4B8C-83A1-F6EECF244321}">
                <p14:modId xmlns:p14="http://schemas.microsoft.com/office/powerpoint/2010/main" val="351484405"/>
              </p:ext>
            </p:extLst>
          </p:nvPr>
        </p:nvGraphicFramePr>
        <p:xfrm>
          <a:off x="129214" y="454111"/>
          <a:ext cx="8881782" cy="478282"/>
        </p:xfrm>
        <a:graphic>
          <a:graphicData uri="http://schemas.openxmlformats.org/drawingml/2006/table">
            <a:tbl>
              <a:tblPr firstRow="1" bandRow="1">
                <a:tableStyleId>{5C22544A-7EE6-4342-B048-85BDC9FD1C3A}</a:tableStyleId>
              </a:tblPr>
              <a:tblGrid>
                <a:gridCol w="1648439">
                  <a:extLst>
                    <a:ext uri="{9D8B030D-6E8A-4147-A177-3AD203B41FA5}">
                      <a16:colId xmlns:a16="http://schemas.microsoft.com/office/drawing/2014/main" val="3830884944"/>
                    </a:ext>
                  </a:extLst>
                </a:gridCol>
                <a:gridCol w="7233343">
                  <a:extLst>
                    <a:ext uri="{9D8B030D-6E8A-4147-A177-3AD203B41FA5}">
                      <a16:colId xmlns:a16="http://schemas.microsoft.com/office/drawing/2014/main" val="3413235828"/>
                    </a:ext>
                  </a:extLst>
                </a:gridCol>
              </a:tblGrid>
              <a:tr h="0">
                <a:tc>
                  <a:txBody>
                    <a:bodyPr/>
                    <a:lstStyle/>
                    <a:p>
                      <a:pPr algn="ctr">
                        <a:lnSpc>
                          <a:spcPts val="1000"/>
                        </a:lnSpc>
                      </a:pPr>
                      <a:r>
                        <a:rPr lang="ja-JP" altLang="ja-JP" sz="1000" b="0" dirty="0" smtClean="0">
                          <a:solidFill>
                            <a:schemeClr val="tx1"/>
                          </a:solidFill>
                          <a:latin typeface="+mn-ea"/>
                        </a:rPr>
                        <a:t>基本報酬の算定</a:t>
                      </a:r>
                      <a:endParaRPr lang="en-US" altLang="ja-JP" sz="1000" b="0" dirty="0" smtClean="0">
                        <a:solidFill>
                          <a:schemeClr val="tx1"/>
                        </a:solidFill>
                        <a:latin typeface="+mn-ea"/>
                      </a:endParaRPr>
                    </a:p>
                    <a:p>
                      <a:pPr algn="ctr">
                        <a:lnSpc>
                          <a:spcPts val="1000"/>
                        </a:lnSpc>
                      </a:pPr>
                      <a:r>
                        <a:rPr kumimoji="1" lang="ja-JP" altLang="en-US" sz="900" b="1" dirty="0" smtClean="0">
                          <a:solidFill>
                            <a:srgbClr val="FF0000"/>
                          </a:solidFill>
                        </a:rPr>
                        <a:t>当分の間継続</a:t>
                      </a:r>
                      <a:endParaRPr kumimoji="1" lang="ja-JP" altLang="en-US" sz="9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000"/>
                        </a:lnSpc>
                      </a:pP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通所（又は対面）での支援を避けることがやむを得ないと市町村が判断する場合等において、利用者の居宅等でできる限りの支援の提供を行ったと市町村が認める場合には、通常提供しているサービスと同様のサービスを提供しているものとして報酬の算定が可能（２月</a:t>
                      </a:r>
                      <a:r>
                        <a:rPr kumimoji="0" lang="en-US" altLang="ja-JP"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20</a:t>
                      </a: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日付け事務連絡（第２報）*）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42450409"/>
                  </a:ext>
                </a:extLst>
              </a:tr>
            </a:tbl>
          </a:graphicData>
        </a:graphic>
      </p:graphicFrame>
      <p:sp>
        <p:nvSpPr>
          <p:cNvPr id="3" name="正方形/長方形 2"/>
          <p:cNvSpPr/>
          <p:nvPr/>
        </p:nvSpPr>
        <p:spPr>
          <a:xfrm>
            <a:off x="2211188" y="922658"/>
            <a:ext cx="7024255" cy="215444"/>
          </a:xfrm>
          <a:prstGeom prst="rect">
            <a:avLst/>
          </a:prstGeom>
        </p:spPr>
        <p:txBody>
          <a:bodyPr wrap="square">
            <a:spAutoFit/>
          </a:bodyPr>
          <a:lstStyle/>
          <a:p>
            <a:pPr lvl="0"/>
            <a:r>
              <a:rPr lang="ja-JP" altLang="en-US" sz="800" dirty="0" smtClean="0">
                <a:latin typeface="游ゴシック" panose="020B0400000000000000" pitchFamily="50" charset="-128"/>
              </a:rPr>
              <a:t>*令和</a:t>
            </a:r>
            <a:r>
              <a:rPr lang="ja-JP" altLang="en-US" sz="800" dirty="0">
                <a:latin typeface="游ゴシック" panose="020B0400000000000000" pitchFamily="50" charset="-128"/>
              </a:rPr>
              <a:t>２年２月</a:t>
            </a:r>
            <a:r>
              <a:rPr lang="en-US" altLang="ja-JP" sz="800" dirty="0">
                <a:latin typeface="游ゴシック" panose="020B0400000000000000" pitchFamily="50" charset="-128"/>
              </a:rPr>
              <a:t>20</a:t>
            </a:r>
            <a:r>
              <a:rPr lang="ja-JP" altLang="en-US" sz="800" dirty="0">
                <a:latin typeface="游ゴシック" panose="020B0400000000000000" pitchFamily="50" charset="-128"/>
              </a:rPr>
              <a:t>日付け事務連絡</a:t>
            </a:r>
            <a:r>
              <a:rPr lang="ja-JP" altLang="ja-JP" sz="800" dirty="0">
                <a:latin typeface="游ゴシック" panose="020B0400000000000000" pitchFamily="50" charset="-128"/>
              </a:rPr>
              <a:t>「新型コロナウイルス</a:t>
            </a:r>
            <a:r>
              <a:rPr lang="ja-JP" altLang="en-US" sz="800" dirty="0">
                <a:latin typeface="游ゴシック" panose="020B0400000000000000" pitchFamily="50" charset="-128"/>
              </a:rPr>
              <a:t>感染症に係る障害福祉サービス等事業所の人員基準等の臨時的な取扱い</a:t>
            </a:r>
            <a:r>
              <a:rPr lang="ja-JP" altLang="ja-JP" sz="800" dirty="0">
                <a:latin typeface="游ゴシック" panose="020B0400000000000000" pitchFamily="50" charset="-128"/>
              </a:rPr>
              <a:t>について</a:t>
            </a:r>
            <a:r>
              <a:rPr lang="ja-JP" altLang="en-US" sz="800" dirty="0">
                <a:latin typeface="游ゴシック" panose="020B0400000000000000" pitchFamily="50" charset="-128"/>
              </a:rPr>
              <a:t>（第２報）</a:t>
            </a:r>
            <a:r>
              <a:rPr lang="ja-JP" altLang="ja-JP" sz="800" dirty="0">
                <a:latin typeface="游ゴシック" panose="020B0400000000000000" pitchFamily="50" charset="-128"/>
              </a:rPr>
              <a:t>」</a:t>
            </a:r>
            <a:endParaRPr lang="en-US" altLang="ja-JP" sz="800" dirty="0">
              <a:latin typeface="游ゴシック" panose="020B0400000000000000" pitchFamily="50" charset="-128"/>
            </a:endParaRPr>
          </a:p>
        </p:txBody>
      </p:sp>
      <p:sp>
        <p:nvSpPr>
          <p:cNvPr id="18" name="テキスト ボックス 1"/>
          <p:cNvSpPr txBox="1"/>
          <p:nvPr/>
        </p:nvSpPr>
        <p:spPr>
          <a:xfrm>
            <a:off x="8691905" y="-10987"/>
            <a:ext cx="638175" cy="27622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050" b="1" kern="100" dirty="0" smtClean="0">
                <a:effectLst/>
                <a:latin typeface="游明朝" panose="02020400000000000000" pitchFamily="18" charset="-128"/>
                <a:ea typeface="ＭＳ ゴシック" panose="020B0609070205080204" pitchFamily="49" charset="-128"/>
                <a:cs typeface="Times New Roman" panose="02020603050405020304" pitchFamily="18" charset="0"/>
              </a:rPr>
              <a:t>別添</a:t>
            </a:r>
            <a:endParaRPr lang="ja-JP" sz="1050" b="1"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270721807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657</Words>
  <Application>Microsoft Office PowerPoint</Application>
  <PresentationFormat>画面に合わせる (4:3)</PresentationFormat>
  <Paragraphs>49</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ＭＳ ゴシック</vt:lpstr>
      <vt:lpstr>游ゴシック</vt:lpstr>
      <vt:lpstr>游ゴシック Light</vt:lpstr>
      <vt:lpstr>游明朝</vt:lpstr>
      <vt:lpstr>Arial</vt:lpstr>
      <vt:lpstr>Calibri</vt:lpstr>
      <vt:lpstr>Calibri Light</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2020-06-19T06:12:44Z</dcterms:modified>
</cp:coreProperties>
</file>