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png" ContentType="image/png"/>
  <Default Extension="wdp" ContentType="image/vnd.ms-photo"/>
  <Default Extension="wav" ContentType="audio/x-wav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</Types>
</file>

<file path=_rels/.rels>&#65279;<?xml version="1.0" encoding="utf-8"?>
<Relationships xmlns="http://schemas.openxmlformats.org/package/2006/relationships">
  <Relationship Type="http://schemas.openxmlformats.org/package/2006/relationships/metadata/thumbnail" Target="docProps/thumbnail.jpeg" Id="rId2" />
  <Relationship Type="http://schemas.openxmlformats.org/package/2006/relationships/metadata/core-properties" Target="docProps/core.xml" Id="rId3" />
  <Relationship Type="http://schemas.openxmlformats.org/officeDocument/2006/relationships/extended-properties" Target="docProps/app.xml" Id="rId4" />
  <Relationship Type="http://schemas.openxmlformats.org/officeDocument/2006/relationships/custom-properties" Target="docProps/custom.xml" Id="rId5" />
  <Relationship Type="http://schemas.openxmlformats.org/officeDocument/2006/relationships/officeDocument" Target="ppt/presentation.xml" Id="rId1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2"/>
  </p:sldMasterIdLst>
  <p:notesMasterIdLst>
    <p:notesMasterId r:id="rId3"/>
  </p:notesMasterIdLst>
  <p:sldIdLst>
    <p:sldId id="256" r:id="rId4"/>
    <p:sldId id="274" r:id="rId5"/>
    <p:sldId id="275" r:id="rId6"/>
    <p:sldId id="270" r:id="rId7"/>
    <p:sldId id="268" r:id="rId8"/>
    <p:sldId id="273" r:id="rId9"/>
    <p:sldId id="269" r:id="rId10"/>
    <p:sldId id="277" r:id="rId11"/>
    <p:sldId id="276" r:id="rId12"/>
    <p:sldId id="278" r:id="rId13"/>
  </p:sldIdLst>
  <p:sldSz cx="9144000" cy="5143500" type="screen16x9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1"/>
    <p:restoredTop sz="68535"/>
  </p:normalViewPr>
  <p:slideViewPr>
    <p:cSldViewPr>
      <p:cViewPr varScale="1">
        <p:scale>
          <a:sx n="62" d="100"/>
          <a:sy n="62" d="100"/>
        </p:scale>
        <p:origin x="-1788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&#65279;<?xml version="1.0" encoding="utf-8"?>
<Relationships xmlns="http://schemas.openxmlformats.org/package/2006/relationships">
  <Relationship Type="http://schemas.openxmlformats.org/officeDocument/2006/relationships/theme" Target="theme/theme1.xml" Id="rId1" />
  <Relationship Type="http://schemas.openxmlformats.org/officeDocument/2006/relationships/slideMaster" Target="slideMasters/slideMaster1.xml" Id="rId2" />
  <Relationship Type="http://schemas.openxmlformats.org/officeDocument/2006/relationships/notesMaster" Target="notesMasters/notesMaster1.xml" Id="rId3" />
  <Relationship Type="http://schemas.openxmlformats.org/officeDocument/2006/relationships/slide" Target="slides/slide1.xml" Id="rId4" />
  <Relationship Type="http://schemas.openxmlformats.org/officeDocument/2006/relationships/slide" Target="slides/slide2.xml" Id="rId5" />
  <Relationship Type="http://schemas.openxmlformats.org/officeDocument/2006/relationships/slide" Target="slides/slide3.xml" Id="rId6" />
  <Relationship Type="http://schemas.openxmlformats.org/officeDocument/2006/relationships/slide" Target="slides/slide4.xml" Id="rId7" />
  <Relationship Type="http://schemas.openxmlformats.org/officeDocument/2006/relationships/slide" Target="slides/slide5.xml" Id="rId8" />
  <Relationship Type="http://schemas.openxmlformats.org/officeDocument/2006/relationships/slide" Target="slides/slide6.xml" Id="rId9" />
  <Relationship Type="http://schemas.openxmlformats.org/officeDocument/2006/relationships/slide" Target="slides/slide7.xml" Id="rId10" />
  <Relationship Type="http://schemas.openxmlformats.org/officeDocument/2006/relationships/slide" Target="slides/slide8.xml" Id="rId11" />
  <Relationship Type="http://schemas.openxmlformats.org/officeDocument/2006/relationships/slide" Target="slides/slide9.xml" Id="rId12" />
  <Relationship Type="http://schemas.openxmlformats.org/officeDocument/2006/relationships/slide" Target="slides/slide10.xml" Id="rId13" />
  <Relationship Type="http://schemas.openxmlformats.org/officeDocument/2006/relationships/presProps" Target="presProps.xml" Id="rId14" />
  <Relationship Type="http://schemas.openxmlformats.org/officeDocument/2006/relationships/viewProps" Target="viewProps.xml" Id="rId15" />
  <Relationship Type="http://schemas.openxmlformats.org/officeDocument/2006/relationships/tableStyles" Target="tableStyles.xml" Id="rId16" />
</Relationships>
</file>

<file path=ppt/notesMasters/_rels/notesMaster1.xml.rels>&#65279;<?xml version="1.0" encoding="utf-8"?>
<Relationships xmlns="http://schemas.openxmlformats.org/package/2006/relationships">
  <Relationship Type="http://schemas.openxmlformats.org/officeDocument/2006/relationships/theme" Target="../theme/theme2.xml" Id="rId1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15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06EA9-14B5-4F31-95CC-6AD91D20700D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116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17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18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19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
<Relationships xmlns="http://schemas.openxmlformats.org/package/2006/relationships">
  <Relationship Type="http://schemas.openxmlformats.org/officeDocument/2006/relationships/slide" Target="../slides/slide1.xml" Id="rId1" />
  <Relationship Type="http://schemas.openxmlformats.org/officeDocument/2006/relationships/notesMaster" Target="../notesMasters/notesMaster1.xml" Id="rId2" />
</Relationships>
</file>

<file path=ppt/notesSlides/_rels/notesSlide10.xml.rels>&#65279;<?xml version="1.0" encoding="utf-8"?>
<Relationships xmlns="http://schemas.openxmlformats.org/package/2006/relationships">
  <Relationship Type="http://schemas.openxmlformats.org/officeDocument/2006/relationships/slide" Target="../slides/slide10.xml" Id="rId1" />
  <Relationship Type="http://schemas.openxmlformats.org/officeDocument/2006/relationships/notesMaster" Target="../notesMasters/notesMaster1.xml" Id="rId2" />
</Relationships>
</file>

<file path=ppt/notesSlides/_rels/notesSlide2.xml.rels>&#65279;<?xml version="1.0" encoding="utf-8"?>
<Relationships xmlns="http://schemas.openxmlformats.org/package/2006/relationships">
  <Relationship Type="http://schemas.openxmlformats.org/officeDocument/2006/relationships/slide" Target="../slides/slide2.xml" Id="rId1" />
  <Relationship Type="http://schemas.openxmlformats.org/officeDocument/2006/relationships/notesMaster" Target="../notesMasters/notesMaster1.xml" Id="rId2" />
</Relationships>
</file>

<file path=ppt/notesSlides/_rels/notesSlide3.xml.rels>&#65279;<?xml version="1.0" encoding="utf-8"?>
<Relationships xmlns="http://schemas.openxmlformats.org/package/2006/relationships">
  <Relationship Type="http://schemas.openxmlformats.org/officeDocument/2006/relationships/slide" Target="../slides/slide3.xml" Id="rId1" />
  <Relationship Type="http://schemas.openxmlformats.org/officeDocument/2006/relationships/notesMaster" Target="../notesMasters/notesMaster1.xml" Id="rId2" />
</Relationships>
</file>

<file path=ppt/notesSlides/_rels/notesSlide4.xml.rels>&#65279;<?xml version="1.0" encoding="utf-8"?>
<Relationships xmlns="http://schemas.openxmlformats.org/package/2006/relationships">
  <Relationship Type="http://schemas.openxmlformats.org/officeDocument/2006/relationships/slide" Target="../slides/slide4.xml" Id="rId1" />
  <Relationship Type="http://schemas.openxmlformats.org/officeDocument/2006/relationships/notesMaster" Target="../notesMasters/notesMaster1.xml" Id="rId2" />
</Relationships>
</file>

<file path=ppt/notesSlides/_rels/notesSlide5.xml.rels>&#65279;<?xml version="1.0" encoding="utf-8"?>
<Relationships xmlns="http://schemas.openxmlformats.org/package/2006/relationships">
  <Relationship Type="http://schemas.openxmlformats.org/officeDocument/2006/relationships/slide" Target="../slides/slide5.xml" Id="rId1" />
  <Relationship Type="http://schemas.openxmlformats.org/officeDocument/2006/relationships/notesMaster" Target="../notesMasters/notesMaster1.xml" Id="rId2" />
</Relationships>
</file>

<file path=ppt/notesSlides/_rels/notesSlide6.xml.rels>&#65279;<?xml version="1.0" encoding="utf-8"?>
<Relationships xmlns="http://schemas.openxmlformats.org/package/2006/relationships">
  <Relationship Type="http://schemas.openxmlformats.org/officeDocument/2006/relationships/slide" Target="../slides/slide6.xml" Id="rId1" />
  <Relationship Type="http://schemas.openxmlformats.org/officeDocument/2006/relationships/notesMaster" Target="../notesMasters/notesMaster1.xml" Id="rId2" />
</Relationships>
</file>

<file path=ppt/notesSlides/_rels/notesSlide7.xml.rels>&#65279;<?xml version="1.0" encoding="utf-8"?>
<Relationships xmlns="http://schemas.openxmlformats.org/package/2006/relationships">
  <Relationship Type="http://schemas.openxmlformats.org/officeDocument/2006/relationships/slide" Target="../slides/slide7.xml" Id="rId1" />
  <Relationship Type="http://schemas.openxmlformats.org/officeDocument/2006/relationships/notesMaster" Target="../notesMasters/notesMaster1.xml" Id="rId2" />
</Relationships>
</file>

<file path=ppt/notesSlides/_rels/notesSlide8.xml.rels>&#65279;<?xml version="1.0" encoding="utf-8"?>
<Relationships xmlns="http://schemas.openxmlformats.org/package/2006/relationships">
  <Relationship Type="http://schemas.openxmlformats.org/officeDocument/2006/relationships/slide" Target="../slides/slide8.xml" Id="rId1" />
  <Relationship Type="http://schemas.openxmlformats.org/officeDocument/2006/relationships/notesMaster" Target="../notesMasters/notesMaster1.xml" Id="rId2" />
</Relationships>
</file>

<file path=ppt/notesSlides/_rels/notesSlide9.xml.rels>&#65279;<?xml version="1.0" encoding="utf-8"?>
<Relationships xmlns="http://schemas.openxmlformats.org/package/2006/relationships">
  <Relationship Type="http://schemas.openxmlformats.org/officeDocument/2006/relationships/slide" Target="../slides/slide9.xml" Id="rId1" />
  <Relationship Type="http://schemas.openxmlformats.org/officeDocument/2006/relationships/notesMaster" Target="../notesMasters/notesMaster1.xml" Id="rId2" />
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9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31" name="四角形 10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蔵造りの町並みは、なぜできたのでしょう？</a:t>
            </a:r>
          </a:p>
          <a:p>
            <a:r>
              <a:rPr kumimoji="1" lang="ja-JP" altLang="en-US"/>
              <a:t>明治時代の川越に何があったのか見てみましょう。</a:t>
            </a:r>
          </a:p>
        </p:txBody>
      </p:sp>
      <p:sp>
        <p:nvSpPr>
          <p:cNvPr id="1132" name="四角形 11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四角形 115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59" name="四角形 116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では、火事に強い蔵造りの建物は、どのように作られているのか次のスライドで確かめてみましょう。</a:t>
            </a:r>
          </a:p>
        </p:txBody>
      </p:sp>
      <p:sp>
        <p:nvSpPr>
          <p:cNvPr id="1260" name="四角形 117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四角形 571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45" name="四角形 572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まずは、蔵造りの町並みができたきっかけについて考えていきましょう。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ここで川越クイズです。川越に蔵造りの町並みができたのは、ある出来事がきっかけです。</a:t>
            </a:r>
          </a:p>
          <a:p>
            <a:r>
              <a:rPr kumimoji="1" lang="ja-JP" altLang="en-US" dirty="0"/>
              <a:t>その出来事とは何でしょう？</a:t>
            </a:r>
          </a:p>
          <a:p>
            <a:r>
              <a:rPr kumimoji="1" lang="ja-JP" altLang="en-US" dirty="0"/>
              <a:t>①大火事　②大地震　③大洪水</a:t>
            </a:r>
          </a:p>
          <a:p>
            <a:r>
              <a:rPr kumimoji="1" lang="ja-JP" altLang="en-US" dirty="0"/>
              <a:t>（1０秒）</a:t>
            </a:r>
          </a:p>
          <a:p>
            <a:r>
              <a:rPr kumimoji="1" lang="ja-JP" altLang="en-US" dirty="0"/>
              <a:t>正解は①です。川越の蔵造りの町並みは大火事がきっかけとなってできました。</a:t>
            </a:r>
          </a:p>
          <a:p>
            <a:endParaRPr kumimoji="1" lang="ja-JP" altLang="en-US" dirty="0"/>
          </a:p>
        </p:txBody>
      </p:sp>
      <p:sp>
        <p:nvSpPr>
          <p:cNvPr id="1146" name="四角形 573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四角形 571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59" name="四角形 572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その大火事は、明治26年3月17日、今からおよそ130年ほど前におこりました。川越大火と呼ばれています。</a:t>
            </a:r>
          </a:p>
          <a:p>
            <a:r>
              <a:rPr kumimoji="1" lang="ja-JP" altLang="en-US" dirty="0"/>
              <a:t>午後八時ごろ養寿院の門前から出火し、翌朝5時ごろまで燃え続けました。</a:t>
            </a:r>
          </a:p>
          <a:p>
            <a:r>
              <a:rPr kumimoji="1" lang="ja-JP" altLang="en-US" dirty="0"/>
              <a:t>この火事では、町のおよそ４０％にあたる１３０２件もの建物が焼けてしまいました。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60" name="四角形 573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四角形 571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80" name="四角形 572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なぜ、そんなにたくさんの建物が焼けてしまったのでしょう。</a:t>
            </a:r>
          </a:p>
          <a:p>
            <a:r>
              <a:rPr kumimoji="1" lang="ja-JP" altLang="en-US" dirty="0"/>
              <a:t>この地図を見てください。何か普通の地図と違うことに気づきましたか？</a:t>
            </a:r>
          </a:p>
          <a:p>
            <a:r>
              <a:rPr kumimoji="1" lang="ja-JP" altLang="en-US" dirty="0"/>
              <a:t>火事で燃えた範囲を色別で表したもので、被害の大きさがよく分かると思います。</a:t>
            </a:r>
          </a:p>
          <a:p>
            <a:r>
              <a:rPr kumimoji="1" lang="ja-JP" altLang="en-US" dirty="0"/>
              <a:t>こちらが今の市役所があるところです。</a:t>
            </a:r>
          </a:p>
          <a:p>
            <a:r>
              <a:rPr kumimoji="1" lang="ja-JP" altLang="en-US" dirty="0"/>
              <a:t>この十字路のところが「札ノ辻」の交差点です。札ノ辻から南にのびる水色の通りが蔵造りの通りです。</a:t>
            </a:r>
          </a:p>
          <a:p>
            <a:r>
              <a:rPr kumimoji="1" lang="ja-JP" altLang="en-US" dirty="0"/>
              <a:t>こちらが火元です。</a:t>
            </a:r>
          </a:p>
          <a:p>
            <a:r>
              <a:rPr kumimoji="1" lang="ja-JP" altLang="en-US" dirty="0"/>
              <a:t>この日は、北風が強く吹いていました。火は、北から南に向かって広がっていきました。</a:t>
            </a:r>
          </a:p>
          <a:p>
            <a:r>
              <a:rPr kumimoji="1" lang="ja-JP" altLang="en-US" dirty="0"/>
              <a:t>当時の建物はこの住宅模型のように木でできた建物が多く、建物の多くはこの火事で焼けてしまいました。</a:t>
            </a:r>
          </a:p>
          <a:p>
            <a:r>
              <a:rPr kumimoji="1" lang="ja-JP" altLang="en-US" dirty="0"/>
              <a:t>ちなみにこの大火では、亡くなった方は一人もいませんでした。日頃から火事への備えができていたのです。</a:t>
            </a:r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81" name="四角形 573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四角形 571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96" name="四角形 572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しかし、この火事で焼け残った建物がありました。</a:t>
            </a:r>
          </a:p>
          <a:p>
            <a:r>
              <a:rPr kumimoji="1" lang="ja-JP" altLang="en-US"/>
              <a:t>川越大火の前から蔵造りだった建物が、火事に強く、焼けずにすんだのです。</a:t>
            </a:r>
          </a:p>
          <a:p>
            <a:r>
              <a:rPr kumimoji="1" lang="ja-JP" altLang="en-US"/>
              <a:t>大沢家住宅はその代表的な建物で、国の重要文化財として、現存しています。</a:t>
            </a:r>
          </a:p>
          <a:p>
            <a:r>
              <a:rPr kumimoji="1" lang="ja-JP" altLang="en-US"/>
              <a:t>こちらもぜひ行ってみてください。</a:t>
            </a:r>
          </a:p>
        </p:txBody>
      </p:sp>
      <p:sp>
        <p:nvSpPr>
          <p:cNvPr id="1197" name="四角形 573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四角形 571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11" name="四角形 572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蔵造りのたてものが、火事に強いことを知った川越の町の人々は、大切なお店を蔵造りに建て替えました。</a:t>
            </a:r>
          </a:p>
          <a:p>
            <a:r>
              <a:rPr kumimoji="1" lang="ja-JP" altLang="en-US"/>
              <a:t>この模型は川越大火から９年後の様子を再現しています。通りにはたくさんの蔵造りの建物が建ち並び、蔵造りの町並みができあがりました。</a:t>
            </a:r>
          </a:p>
        </p:txBody>
      </p:sp>
      <p:sp>
        <p:nvSpPr>
          <p:cNvPr id="1212" name="四角形 573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四角形 106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24" name="四角形 107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通り沿いの店蔵だけでなく、建物には様々な工夫がされています。</a:t>
            </a:r>
          </a:p>
          <a:p>
            <a:r>
              <a:rPr kumimoji="1" lang="ja-JP" altLang="en-US"/>
              <a:t>この模型をよく見て、北から見た時と南から見た時の建物の違いを比べてみましょう。</a:t>
            </a:r>
          </a:p>
          <a:p>
            <a:endParaRPr kumimoji="1" lang="ja-JP" altLang="en-US"/>
          </a:p>
          <a:p>
            <a:r>
              <a:rPr kumimoji="1" lang="ja-JP" altLang="en-US"/>
              <a:t>お店の商品を保管した白い蔵に注目してみましょう。</a:t>
            </a:r>
          </a:p>
          <a:p>
            <a:endParaRPr kumimoji="1" lang="ja-JP" altLang="en-US"/>
          </a:p>
        </p:txBody>
      </p:sp>
      <p:sp>
        <p:nvSpPr>
          <p:cNvPr id="1225" name="四角形 108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四角形 109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41" name="四角形 110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違いはわかりましたか？</a:t>
            </a:r>
          </a:p>
          <a:p>
            <a:r>
              <a:rPr kumimoji="1" lang="ja-JP" altLang="en-US"/>
              <a:t>正解をみてみましょう。</a:t>
            </a:r>
          </a:p>
          <a:p>
            <a:r>
              <a:rPr kumimoji="1" lang="ja-JP" altLang="en-US"/>
              <a:t>北から見ると、白い蔵にはほとんど窓がありません。</a:t>
            </a:r>
          </a:p>
          <a:p>
            <a:r>
              <a:rPr kumimoji="1" lang="ja-JP" altLang="en-US"/>
              <a:t>南から見てみると、白い蔵にたくさんの窓がついています。</a:t>
            </a:r>
          </a:p>
          <a:p>
            <a:endParaRPr kumimoji="1" lang="ja-JP" altLang="en-US"/>
          </a:p>
          <a:p>
            <a:r>
              <a:rPr kumimoji="1" lang="ja-JP" altLang="en-US"/>
              <a:t>では、なぜ北側には窓を作らなかったのか、その理由を考えてみましょう？</a:t>
            </a:r>
          </a:p>
        </p:txBody>
      </p:sp>
      <p:sp>
        <p:nvSpPr>
          <p:cNvPr id="1242" name="四角形 111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四角形 112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51" name="四角形 113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理由はわかりましたか？</a:t>
            </a:r>
          </a:p>
          <a:p>
            <a:r>
              <a:rPr kumimoji="1" lang="ja-JP" altLang="en-US"/>
              <a:t>川越大火のとき、どのように火が広がったか思い出してみましょう。</a:t>
            </a:r>
          </a:p>
          <a:p>
            <a:endParaRPr kumimoji="1" lang="ja-JP" altLang="en-US"/>
          </a:p>
          <a:p>
            <a:r>
              <a:rPr kumimoji="1" lang="ja-JP" altLang="en-US"/>
              <a:t>正解は、大火の時、火は北からやってきました。北からの火を防ぐために、北側には窓を作らなかったのです。</a:t>
            </a:r>
          </a:p>
          <a:p>
            <a:r>
              <a:rPr kumimoji="1" lang="ja-JP" altLang="en-US"/>
              <a:t>南側の窓は、換気や明り取りになっています。</a:t>
            </a:r>
          </a:p>
          <a:p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252" name="四角形 114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&#65279;<?xml version="1.0" encoding="utf-8"?>
<Relationships xmlns="http://schemas.openxmlformats.org/package/2006/relationships">
  <Relationship Type="http://schemas.openxmlformats.org/officeDocument/2006/relationships/image" Target="../media/image1.png" Id="rId1" />
  <Relationship Type="http://schemas.openxmlformats.org/officeDocument/2006/relationships/slideMaster" Target="../slideMasters/slideMaster1.xml" Id="rId2" />
</Relationships>
</file>

<file path=ppt/slideLayouts/_rels/slideLayout10.xml.rels>&#65279;<?xml version="1.0" encoding="utf-8"?>
<Relationships xmlns="http://schemas.openxmlformats.org/package/2006/relationships">
  <Relationship Type="http://schemas.openxmlformats.org/officeDocument/2006/relationships/image" Target="../media/image2.png" Id="rId1" />
  <Relationship Type="http://schemas.openxmlformats.org/officeDocument/2006/relationships/slideMaster" Target="../slideMasters/slideMaster1.xml" Id="rId2" />
</Relationships>
</file>

<file path=ppt/slideLayouts/_rels/slideLayout11.xml.rels>&#65279;<?xml version="1.0" encoding="utf-8"?>
<Relationships xmlns="http://schemas.openxmlformats.org/package/2006/relationships">
  <Relationship Type="http://schemas.openxmlformats.org/officeDocument/2006/relationships/image" Target="../media/image3.png" Id="rId1" />
  <Relationship Type="http://schemas.openxmlformats.org/officeDocument/2006/relationships/slideMaster" Target="../slideMasters/slideMaster1.xml" Id="rId2" />
</Relationships>
</file>

<file path=ppt/slideLayouts/_rels/slideLayout2.xml.rels>&#65279;<?xml version="1.0" encoding="utf-8"?>
<Relationships xmlns="http://schemas.openxmlformats.org/package/2006/relationships">
  <Relationship Type="http://schemas.openxmlformats.org/officeDocument/2006/relationships/image" Target="../media/image2.png" Id="rId1" />
  <Relationship Type="http://schemas.openxmlformats.org/officeDocument/2006/relationships/slideMaster" Target="../slideMasters/slideMaster1.xml" Id="rId2" />
</Relationships>
</file>

<file path=ppt/slideLayouts/_rels/slideLayout3.xml.rels>&#65279;<?xml version="1.0" encoding="utf-8"?>
<Relationships xmlns="http://schemas.openxmlformats.org/package/2006/relationships">
  <Relationship Type="http://schemas.openxmlformats.org/officeDocument/2006/relationships/image" Target="../media/image1.png" Id="rId1" />
  <Relationship Type="http://schemas.openxmlformats.org/officeDocument/2006/relationships/slideMaster" Target="../slideMasters/slideMaster1.xml" Id="rId2" />
</Relationships>
</file>

<file path=ppt/slideLayouts/_rels/slideLayout4.xml.rels>&#65279;<?xml version="1.0" encoding="utf-8"?>
<Relationships xmlns="http://schemas.openxmlformats.org/package/2006/relationships">
  <Relationship Type="http://schemas.openxmlformats.org/officeDocument/2006/relationships/image" Target="../media/image3.png" Id="rId1" />
  <Relationship Type="http://schemas.openxmlformats.org/officeDocument/2006/relationships/slideMaster" Target="../slideMasters/slideMaster1.xml" Id="rId2" />
</Relationships>
</file>

<file path=ppt/slideLayouts/_rels/slideLayout5.xml.rels>&#65279;<?xml version="1.0" encoding="utf-8"?>
<Relationships xmlns="http://schemas.openxmlformats.org/package/2006/relationships">
  <Relationship Type="http://schemas.openxmlformats.org/officeDocument/2006/relationships/image" Target="../media/image3.png" Id="rId1" />
  <Relationship Type="http://schemas.openxmlformats.org/officeDocument/2006/relationships/slideMaster" Target="../slideMasters/slideMaster1.xml" Id="rId2" />
</Relationships>
</file>

<file path=ppt/slideLayouts/_rels/slideLayout6.xml.rels>&#65279;<?xml version="1.0" encoding="utf-8"?>
<Relationships xmlns="http://schemas.openxmlformats.org/package/2006/relationships">
  <Relationship Type="http://schemas.openxmlformats.org/officeDocument/2006/relationships/image" Target="../media/image3.png" Id="rId1" />
  <Relationship Type="http://schemas.openxmlformats.org/officeDocument/2006/relationships/image" Target="../media/image1.png" Id="rId2" />
  <Relationship Type="http://schemas.openxmlformats.org/officeDocument/2006/relationships/slideMaster" Target="../slideMasters/slideMaster1.xml" Id="rId3" />
</Relationships>
</file>

<file path=ppt/slideLayouts/_rels/slideLayout7.xml.rels>&#65279;<?xml version="1.0" encoding="utf-8"?>
<Relationships xmlns="http://schemas.openxmlformats.org/package/2006/relationships">
  <Relationship Type="http://schemas.openxmlformats.org/officeDocument/2006/relationships/image" Target="../media/image1.png" Id="rId1" />
  <Relationship Type="http://schemas.openxmlformats.org/officeDocument/2006/relationships/slideMaster" Target="../slideMasters/slideMaster1.xml" Id="rId2" />
</Relationships>
</file>

<file path=ppt/slideLayouts/_rels/slideLayout8.xml.rels>&#65279;<?xml version="1.0" encoding="utf-8"?>
<Relationships xmlns="http://schemas.openxmlformats.org/package/2006/relationships">
  <Relationship Type="http://schemas.openxmlformats.org/officeDocument/2006/relationships/image" Target="../media/image2.png" Id="rId1" />
  <Relationship Type="http://schemas.openxmlformats.org/officeDocument/2006/relationships/slideMaster" Target="../slideMasters/slideMaster1.xml" Id="rId2" />
</Relationships>
</file>

<file path=ppt/slideLayouts/_rels/slideLayout9.xml.rels>&#65279;<?xml version="1.0" encoding="utf-8"?>
<Relationships xmlns="http://schemas.openxmlformats.org/package/2006/relationships">
  <Relationship Type="http://schemas.openxmlformats.org/officeDocument/2006/relationships/image" Target="../media/image3.png" Id="rId1" />
  <Relationship Type="http://schemas.openxmlformats.org/officeDocument/2006/relationships/slideMaster" Target="../slideMasters/slideMaster1.xml" Id="rId2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サブタイトル 2"/>
          <p:cNvSpPr>
            <a:spLocks noGrp="1"/>
          </p:cNvSpPr>
          <p:nvPr>
            <p:ph type="subTitle" idx="1"/>
          </p:nvPr>
        </p:nvSpPr>
        <p:spPr>
          <a:xfrm>
            <a:off x="685801" y="2499742"/>
            <a:ext cx="7808912" cy="1729358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srgbClr val="00206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103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03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36" name="正方形/長方形 7"/>
          <p:cNvSpPr/>
          <p:nvPr/>
        </p:nvSpPr>
        <p:spPr>
          <a:xfrm>
            <a:off x="0" y="11210"/>
            <a:ext cx="9144000" cy="1800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outerShdw blurRad="76200" dist="63500" dir="18660000" algn="tl" rotWithShape="0">
              <a:prstClr val="black">
                <a:alpha val="44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7" name="タイトル 1"/>
          <p:cNvSpPr>
            <a:spLocks noGrp="1"/>
          </p:cNvSpPr>
          <p:nvPr>
            <p:ph type="title"/>
          </p:nvPr>
        </p:nvSpPr>
        <p:spPr>
          <a:xfrm>
            <a:off x="685800" y="1131590"/>
            <a:ext cx="7772400" cy="1368152"/>
          </a:xfrm>
        </p:spPr>
        <p:txBody>
          <a:bodyPr anchor="b">
            <a:normAutofit/>
          </a:bodyPr>
          <a:lstStyle>
            <a:lvl1pPr algn="ctr">
              <a:defRPr sz="4400" b="1" cap="all">
                <a:effectLst>
                  <a:outerShdw blurRad="50800" dist="101600" dir="18900000" algn="bl" rotWithShape="0">
                    <a:schemeClr val="accent3">
                      <a:lumMod val="50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正方形/長方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1">
              <a:alphaModFix amt="12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1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102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10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10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0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正方形/長方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1">
              <a:alphaModFix amt="51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8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 algn="l">
              <a:defRPr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109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110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111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12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正方形/長方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1">
              <a:alphaModFix amt="12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41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04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04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正方形/長方形 8"/>
          <p:cNvSpPr/>
          <p:nvPr/>
        </p:nvSpPr>
        <p:spPr>
          <a:xfrm>
            <a:off x="0" y="11210"/>
            <a:ext cx="9144000" cy="1800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outerShdw blurRad="76200" dist="63500" dir="18660000" algn="tl" rotWithShape="0">
              <a:prstClr val="black">
                <a:alpha val="44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04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50" name="サブタイトル 2"/>
          <p:cNvSpPr>
            <a:spLocks noGrp="1"/>
          </p:cNvSpPr>
          <p:nvPr>
            <p:ph type="subTitle" idx="1"/>
          </p:nvPr>
        </p:nvSpPr>
        <p:spPr>
          <a:xfrm>
            <a:off x="685801" y="2499742"/>
            <a:ext cx="7808912" cy="1729358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srgbClr val="00206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1051" name="タイトル 1"/>
          <p:cNvSpPr>
            <a:spLocks noGrp="1"/>
          </p:cNvSpPr>
          <p:nvPr>
            <p:ph type="title"/>
          </p:nvPr>
        </p:nvSpPr>
        <p:spPr>
          <a:xfrm>
            <a:off x="685800" y="1131590"/>
            <a:ext cx="7772400" cy="1368152"/>
          </a:xfrm>
        </p:spPr>
        <p:txBody>
          <a:bodyPr anchor="b">
            <a:normAutofit/>
          </a:bodyPr>
          <a:lstStyle>
            <a:lvl1pPr algn="ctr">
              <a:defRPr sz="4400" b="1" cap="all">
                <a:effectLst>
                  <a:outerShdw blurRad="50800" dist="101600" dir="18900000" algn="bl" rotWithShape="0">
                    <a:schemeClr val="accent3">
                      <a:lumMod val="50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正方形/長方形 7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blipFill>
            <a:blip r:embed="rId1">
              <a:alphaModFix amt="26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55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056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057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058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9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正方形/長方形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1">
              <a:alphaModFix amt="51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6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6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06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6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06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06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正方形/長方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1">
              <a:alphaModFix amt="51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2" name="正方形/長方形 7"/>
          <p:cNvSpPr/>
          <p:nvPr/>
        </p:nvSpPr>
        <p:spPr>
          <a:xfrm>
            <a:off x="0" y="11210"/>
            <a:ext cx="9144000" cy="1800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76200" dist="63500" dir="18660000" algn="tl" rotWithShape="0">
              <a:prstClr val="black">
                <a:alpha val="44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3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74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075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6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079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0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81" name="正方形/長方形 5"/>
          <p:cNvSpPr/>
          <p:nvPr/>
        </p:nvSpPr>
        <p:spPr>
          <a:xfrm>
            <a:off x="0" y="11210"/>
            <a:ext cx="9144000" cy="1800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outerShdw blurRad="76200" dist="63500" dir="18660000" algn="tl" rotWithShape="0">
              <a:prstClr val="black">
                <a:alpha val="44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正方形/長方形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1">
              <a:alphaModFix amt="12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1076326"/>
            <a:ext cx="5111750" cy="35182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085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86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 dirty="0"/>
          </a:p>
        </p:txBody>
      </p:sp>
      <p:sp>
        <p:nvSpPr>
          <p:cNvPr id="1087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8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89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正方形/長方形 8"/>
          <p:cNvSpPr/>
          <p:nvPr/>
        </p:nvSpPr>
        <p:spPr>
          <a:xfrm rot="10800000">
            <a:off x="-508" y="15466"/>
            <a:ext cx="9144000" cy="5143500"/>
          </a:xfrm>
          <a:prstGeom prst="rect">
            <a:avLst/>
          </a:prstGeom>
          <a:blipFill>
            <a:blip r:embed="rId1">
              <a:alphaModFix amt="26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2" name="正方形/長方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1">
              <a:alphaModFix amt="51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3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094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  <a:endParaRPr kumimoji="1" lang="ja-JP" altLang="en-US" dirty="0"/>
          </a:p>
        </p:txBody>
      </p:sp>
      <p:sp>
        <p:nvSpPr>
          <p:cNvPr id="1095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96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04AE-A690-4167-81BA-B0741C62B555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1097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12FA-9172-4558-A063-B6F48D36B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&#65279;<?xml version="1.0" encoding="utf-8"?>
<Relationships xmlns="http://schemas.openxmlformats.org/package/2006/relationships">
  <Relationship Type="http://schemas.openxmlformats.org/officeDocument/2006/relationships/slideLayout" Target="../slideLayouts/slideLayout1.xml" Id="rId1" />
  <Relationship Type="http://schemas.openxmlformats.org/officeDocument/2006/relationships/slideLayout" Target="../slideLayouts/slideLayout2.xml" Id="rId2" />
  <Relationship Type="http://schemas.openxmlformats.org/officeDocument/2006/relationships/slideLayout" Target="../slideLayouts/slideLayout3.xml" Id="rId3" />
  <Relationship Type="http://schemas.openxmlformats.org/officeDocument/2006/relationships/slideLayout" Target="../slideLayouts/slideLayout4.xml" Id="rId4" />
  <Relationship Type="http://schemas.openxmlformats.org/officeDocument/2006/relationships/slideLayout" Target="../slideLayouts/slideLayout5.xml" Id="rId5" />
  <Relationship Type="http://schemas.openxmlformats.org/officeDocument/2006/relationships/slideLayout" Target="../slideLayouts/slideLayout6.xml" Id="rId6" />
  <Relationship Type="http://schemas.openxmlformats.org/officeDocument/2006/relationships/slideLayout" Target="../slideLayouts/slideLayout7.xml" Id="rId7" />
  <Relationship Type="http://schemas.openxmlformats.org/officeDocument/2006/relationships/slideLayout" Target="../slideLayouts/slideLayout8.xml" Id="rId8" />
  <Relationship Type="http://schemas.openxmlformats.org/officeDocument/2006/relationships/slideLayout" Target="../slideLayouts/slideLayout9.xml" Id="rId9" />
  <Relationship Type="http://schemas.openxmlformats.org/officeDocument/2006/relationships/slideLayout" Target="../slideLayouts/slideLayout10.xml" Id="rId10" />
  <Relationship Type="http://schemas.openxmlformats.org/officeDocument/2006/relationships/slideLayout" Target="../slideLayouts/slideLayout11.xml" Id="rId11" />
  <Relationship Type="http://schemas.openxmlformats.org/officeDocument/2006/relationships/image" Target="../media/image4.png" Id="rId12" />
  <Relationship Type="http://schemas.microsoft.com/office/2007/relationships/hdphoto" Target="../media/hdphoto1.wdp" Id="rId13" />
  <Relationship Type="http://schemas.openxmlformats.org/officeDocument/2006/relationships/image" Target="../media/image5.png" Id="rId14" />
  <Relationship Type="http://schemas.openxmlformats.org/officeDocument/2006/relationships/image" Target="../media/image6.png" Id="rId15" />
  <Relationship Type="http://schemas.openxmlformats.org/officeDocument/2006/relationships/theme" Target="../theme/theme1.xml" Id="rId16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 trans="59000" intensity="1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正方形/長方形 13"/>
          <p:cNvSpPr/>
          <p:nvPr/>
        </p:nvSpPr>
        <p:spPr>
          <a:xfrm rot="10800000">
            <a:off x="-4335" y="985955"/>
            <a:ext cx="9144000" cy="416492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76200" dist="63500" dir="18660000" algn="tl" rotWithShape="0">
              <a:prstClr val="black">
                <a:alpha val="44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</a:p>
          <a:p>
            <a:pPr lvl="7"/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028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defRPr>
            </a:lvl1pPr>
          </a:lstStyle>
          <a:p>
            <a:fld id="{EF7704AE-A690-4167-81BA-B0741C62B555}" type="datetimeFigureOut">
              <a:rPr lang="ja-JP" altLang="en-US" smtClean="0"/>
              <a:pPr/>
              <a:t>2020/9/4</a:t>
            </a:fld>
            <a:endParaRPr lang="ja-JP" altLang="en-US" dirty="0"/>
          </a:p>
        </p:txBody>
      </p:sp>
      <p:sp>
        <p:nvSpPr>
          <p:cNvPr id="102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ja-JP" altLang="en-US" dirty="0"/>
          </a:p>
        </p:txBody>
      </p:sp>
      <p:sp>
        <p:nvSpPr>
          <p:cNvPr id="103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defRPr>
            </a:lvl1pPr>
          </a:lstStyle>
          <a:p>
            <a:fld id="{D91212FA-9172-4558-A063-B6F48D36BF0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b="1" kern="1200">
          <a:ln w="6350">
            <a:solidFill>
              <a:schemeClr val="accent3">
                <a:lumMod val="50000"/>
              </a:schemeClr>
            </a:solidFill>
          </a:ln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effectLst>
            <a:outerShdw blurRad="50800" dist="76200" dir="5400000" algn="bl" rotWithShape="0">
              <a:schemeClr val="bg1">
                <a:lumMod val="95000"/>
                <a:lumOff val="5000"/>
                <a:alpha val="57000"/>
              </a:schemeClr>
            </a:outerShdw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SzPct val="100000"/>
        <a:buFontTx/>
        <a:buBlip>
          <a:blip r:embed="rId15"/>
        </a:buBlip>
        <a:defRPr kumimoji="1" sz="3200" kern="1200">
          <a:solidFill>
            <a:schemeClr val="accent1">
              <a:lumMod val="20000"/>
              <a:lumOff val="80000"/>
            </a:schemeClr>
          </a:solidFill>
          <a:effectLst>
            <a:outerShdw blurRad="76200" dist="88900" dir="5400000" algn="t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2800" kern="1200">
          <a:solidFill>
            <a:schemeClr val="accent1">
              <a:lumMod val="40000"/>
              <a:lumOff val="60000"/>
            </a:schemeClr>
          </a:solidFill>
          <a:effectLst>
            <a:outerShdw blurRad="76200" dist="88900" dir="5400000" algn="t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2400" kern="1200">
          <a:solidFill>
            <a:schemeClr val="accent1">
              <a:lumMod val="40000"/>
              <a:lumOff val="60000"/>
            </a:schemeClr>
          </a:solidFill>
          <a:effectLst>
            <a:outerShdw blurRad="76200" dist="88900" dir="5400000" algn="t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2000" kern="1200">
          <a:solidFill>
            <a:schemeClr val="accent1">
              <a:lumMod val="40000"/>
              <a:lumOff val="60000"/>
            </a:schemeClr>
          </a:solidFill>
          <a:effectLst>
            <a:outerShdw blurRad="76200" dist="88900" dir="5400000" algn="t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9716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accent1">
              <a:lumMod val="40000"/>
              <a:lumOff val="60000"/>
            </a:schemeClr>
          </a:solidFill>
          <a:effectLst>
            <a:outerShdw blurRad="76200" dist="88900" dir="5400000" algn="t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33362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accent1">
              <a:lumMod val="40000"/>
              <a:lumOff val="60000"/>
            </a:schemeClr>
          </a:solidFill>
          <a:effectLst>
            <a:outerShdw blurRad="76200" dist="88900" dir="5400000" algn="t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6955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600" kern="1200">
          <a:solidFill>
            <a:schemeClr val="accent1">
              <a:lumMod val="40000"/>
              <a:lumOff val="60000"/>
            </a:schemeClr>
          </a:solidFill>
          <a:effectLst>
            <a:outerShdw blurRad="76200" dist="88900" dir="5400000" algn="t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867025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400" kern="1200">
          <a:solidFill>
            <a:schemeClr val="accent1">
              <a:lumMod val="40000"/>
              <a:lumOff val="60000"/>
            </a:schemeClr>
          </a:solidFill>
          <a:effectLst>
            <a:outerShdw blurRad="76200" dist="88900" dir="5400000" algn="t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228975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200" kern="1200">
          <a:solidFill>
            <a:schemeClr val="accent1">
              <a:lumMod val="40000"/>
              <a:lumOff val="60000"/>
            </a:schemeClr>
          </a:solidFill>
          <a:effectLst>
            <a:outerShdw blurRad="76200" dist="88900" dir="5400000" algn="t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
<Relationships xmlns="http://schemas.openxmlformats.org/package/2006/relationships">
  <Relationship Type="http://schemas.openxmlformats.org/officeDocument/2006/relationships/image" Target="../media/image7.jpeg" Id="rId1" />
  <Relationship Type="http://schemas.openxmlformats.org/officeDocument/2006/relationships/audio" Target="../media/media1.wav" Id="rId2" />
  <Relationship Type="http://schemas.microsoft.com/office/2007/relationships/media" Target="../media/media1.wav" Id="rId3" />
  <Relationship Type="http://schemas.openxmlformats.org/officeDocument/2006/relationships/image" Target="../media/image8.png" Id="rId4" />
  <Relationship Type="http://schemas.openxmlformats.org/officeDocument/2006/relationships/slideLayout" Target="../slideLayouts/slideLayout1.xml" Id="rId5" />
  <Relationship Type="http://schemas.openxmlformats.org/officeDocument/2006/relationships/notesSlide" Target="../notesSlides/notesSlide1.xml" Id="rId6" />
</Relationships>
</file>

<file path=ppt/slides/_rels/slide10.xml.rels>&#65279;<?xml version="1.0" encoding="utf-8"?>
<Relationships xmlns="http://schemas.openxmlformats.org/package/2006/relationships">
  <Relationship Type="http://schemas.openxmlformats.org/officeDocument/2006/relationships/audio" Target="../media/media10.wav" Id="rId1" />
  <Relationship Type="http://schemas.microsoft.com/office/2007/relationships/media" Target="../media/media10.wav" Id="rId2" />
  <Relationship Type="http://schemas.openxmlformats.org/officeDocument/2006/relationships/image" Target="../media/image8.png" Id="rId3" />
  <Relationship Type="http://schemas.openxmlformats.org/officeDocument/2006/relationships/slideLayout" Target="../slideLayouts/slideLayout2.xml" Id="rId4" />
  <Relationship Type="http://schemas.openxmlformats.org/officeDocument/2006/relationships/notesSlide" Target="../notesSlides/notesSlide10.xml" Id="rId5" />
</Relationships>
</file>

<file path=ppt/slides/_rels/slide2.xml.rels>&#65279;<?xml version="1.0" encoding="utf-8"?>
<Relationships xmlns="http://schemas.openxmlformats.org/package/2006/relationships">
  <Relationship Type="http://schemas.openxmlformats.org/officeDocument/2006/relationships/image" Target="../media/image9.png" Id="rId1" />
  <Relationship Type="http://schemas.openxmlformats.org/officeDocument/2006/relationships/audio" Target="../media/media2.wav" Id="rId2" />
  <Relationship Type="http://schemas.microsoft.com/office/2007/relationships/media" Target="../media/media2.wav" Id="rId3" />
  <Relationship Type="http://schemas.openxmlformats.org/officeDocument/2006/relationships/image" Target="../media/image8.png" Id="rId4" />
  <Relationship Type="http://schemas.openxmlformats.org/officeDocument/2006/relationships/slideLayout" Target="../slideLayouts/slideLayout2.xml" Id="rId5" />
  <Relationship Type="http://schemas.openxmlformats.org/officeDocument/2006/relationships/notesSlide" Target="../notesSlides/notesSlide2.xml" Id="rId6" />
</Relationships>
</file>

<file path=ppt/slides/_rels/slide3.xml.rels>&#65279;<?xml version="1.0" encoding="utf-8"?>
<Relationships xmlns="http://schemas.openxmlformats.org/package/2006/relationships">
  <Relationship Type="http://schemas.openxmlformats.org/officeDocument/2006/relationships/audio" Target="../media/media3.wav" Id="rId1" />
  <Relationship Type="http://schemas.microsoft.com/office/2007/relationships/media" Target="../media/media3.wav" Id="rId2" />
  <Relationship Type="http://schemas.openxmlformats.org/officeDocument/2006/relationships/image" Target="../media/image8.png" Id="rId3" />
  <Relationship Type="http://schemas.openxmlformats.org/officeDocument/2006/relationships/slideLayout" Target="../slideLayouts/slideLayout2.xml" Id="rId4" />
  <Relationship Type="http://schemas.openxmlformats.org/officeDocument/2006/relationships/notesSlide" Target="../notesSlides/notesSlide3.xml" Id="rId5" />
</Relationships>
</file>

<file path=ppt/slides/_rels/slide4.xml.rels>&#65279;<?xml version="1.0" encoding="utf-8"?>
<Relationships xmlns="http://schemas.openxmlformats.org/package/2006/relationships">
  <Relationship Type="http://schemas.openxmlformats.org/officeDocument/2006/relationships/image" Target="../media/image10.jpeg" Id="rId1" />
  <Relationship Type="http://schemas.openxmlformats.org/officeDocument/2006/relationships/image" Target="../media/image11.jpeg" Id="rId2" />
  <Relationship Type="http://schemas.openxmlformats.org/officeDocument/2006/relationships/audio" Target="../media/media4.wav" Id="rId3" />
  <Relationship Type="http://schemas.microsoft.com/office/2007/relationships/media" Target="../media/media4.wav" Id="rId4" />
  <Relationship Type="http://schemas.openxmlformats.org/officeDocument/2006/relationships/image" Target="../media/image8.png" Id="rId5" />
  <Relationship Type="http://schemas.openxmlformats.org/officeDocument/2006/relationships/slideLayout" Target="../slideLayouts/slideLayout2.xml" Id="rId6" />
  <Relationship Type="http://schemas.openxmlformats.org/officeDocument/2006/relationships/notesSlide" Target="../notesSlides/notesSlide4.xml" Id="rId7" />
</Relationships>
</file>

<file path=ppt/slides/_rels/slide5.xml.rels>&#65279;<?xml version="1.0" encoding="utf-8"?>
<Relationships xmlns="http://schemas.openxmlformats.org/package/2006/relationships">
  <Relationship Type="http://schemas.openxmlformats.org/officeDocument/2006/relationships/image" Target="../media/image12.jpeg" Id="rId1" />
  <Relationship Type="http://schemas.openxmlformats.org/officeDocument/2006/relationships/image" Target="../media/image13.jpeg" Id="rId2" />
  <Relationship Type="http://schemas.openxmlformats.org/officeDocument/2006/relationships/audio" Target="../media/media5.wav" Id="rId3" />
  <Relationship Type="http://schemas.microsoft.com/office/2007/relationships/media" Target="../media/media5.wav" Id="rId4" />
  <Relationship Type="http://schemas.openxmlformats.org/officeDocument/2006/relationships/image" Target="../media/image8.png" Id="rId5" />
  <Relationship Type="http://schemas.openxmlformats.org/officeDocument/2006/relationships/slideLayout" Target="../slideLayouts/slideLayout2.xml" Id="rId6" />
  <Relationship Type="http://schemas.openxmlformats.org/officeDocument/2006/relationships/notesSlide" Target="../notesSlides/notesSlide5.xml" Id="rId7" />
</Relationships>
</file>

<file path=ppt/slides/_rels/slide6.xml.rels>&#65279;<?xml version="1.0" encoding="utf-8"?>
<Relationships xmlns="http://schemas.openxmlformats.org/package/2006/relationships">
  <Relationship Type="http://schemas.openxmlformats.org/officeDocument/2006/relationships/image" Target="../media/image14.jpeg" Id="rId1" />
  <Relationship Type="http://schemas.openxmlformats.org/officeDocument/2006/relationships/image" Target="../media/image15.jpeg" Id="rId2" />
  <Relationship Type="http://schemas.openxmlformats.org/officeDocument/2006/relationships/image" Target="../media/image16.jpeg" Id="rId3" />
  <Relationship Type="http://schemas.openxmlformats.org/officeDocument/2006/relationships/audio" Target="../media/media6.wav" Id="rId4" />
  <Relationship Type="http://schemas.microsoft.com/office/2007/relationships/media" Target="../media/media6.wav" Id="rId5" />
  <Relationship Type="http://schemas.openxmlformats.org/officeDocument/2006/relationships/image" Target="../media/image8.png" Id="rId6" />
  <Relationship Type="http://schemas.openxmlformats.org/officeDocument/2006/relationships/slideLayout" Target="../slideLayouts/slideLayout2.xml" Id="rId7" />
  <Relationship Type="http://schemas.openxmlformats.org/officeDocument/2006/relationships/notesSlide" Target="../notesSlides/notesSlide6.xml" Id="rId8" />
</Relationships>
</file>

<file path=ppt/slides/_rels/slide7.xml.rels>&#65279;<?xml version="1.0" encoding="utf-8"?>
<Relationships xmlns="http://schemas.openxmlformats.org/package/2006/relationships">
  <Relationship Type="http://schemas.openxmlformats.org/officeDocument/2006/relationships/image" Target="../media/image17.jpeg" Id="rId1" />
  <Relationship Type="http://schemas.openxmlformats.org/officeDocument/2006/relationships/image" Target="../media/image18.jpeg" Id="rId2" />
  <Relationship Type="http://schemas.openxmlformats.org/officeDocument/2006/relationships/audio" Target="../media/media7.wav" Id="rId3" />
  <Relationship Type="http://schemas.microsoft.com/office/2007/relationships/media" Target="../media/media7.wav" Id="rId4" />
  <Relationship Type="http://schemas.openxmlformats.org/officeDocument/2006/relationships/image" Target="../media/image8.png" Id="rId5" />
  <Relationship Type="http://schemas.openxmlformats.org/officeDocument/2006/relationships/slideLayout" Target="../slideLayouts/slideLayout2.xml" Id="rId6" />
  <Relationship Type="http://schemas.openxmlformats.org/officeDocument/2006/relationships/notesSlide" Target="../notesSlides/notesSlide7.xml" Id="rId7" />
</Relationships>
</file>

<file path=ppt/slides/_rels/slide8.xml.rels>&#65279;<?xml version="1.0" encoding="utf-8"?>
<Relationships xmlns="http://schemas.openxmlformats.org/package/2006/relationships">
  <Relationship Type="http://schemas.openxmlformats.org/officeDocument/2006/relationships/image" Target="../media/image17.jpeg" Id="rId1" />
  <Relationship Type="http://schemas.openxmlformats.org/officeDocument/2006/relationships/image" Target="../media/image18.jpeg" Id="rId2" />
  <Relationship Type="http://schemas.openxmlformats.org/officeDocument/2006/relationships/audio" Target="../media/media8.wav" Id="rId3" />
  <Relationship Type="http://schemas.microsoft.com/office/2007/relationships/media" Target="../media/media8.wav" Id="rId4" />
  <Relationship Type="http://schemas.openxmlformats.org/officeDocument/2006/relationships/image" Target="../media/image8.png" Id="rId5" />
  <Relationship Type="http://schemas.openxmlformats.org/officeDocument/2006/relationships/slideLayout" Target="../slideLayouts/slideLayout2.xml" Id="rId6" />
  <Relationship Type="http://schemas.openxmlformats.org/officeDocument/2006/relationships/notesSlide" Target="../notesSlides/notesSlide8.xml" Id="rId7" />
</Relationships>
</file>

<file path=ppt/slides/_rels/slide9.xml.rels>&#65279;<?xml version="1.0" encoding="utf-8"?>
<Relationships xmlns="http://schemas.openxmlformats.org/package/2006/relationships">
  <Relationship Type="http://schemas.openxmlformats.org/officeDocument/2006/relationships/audio" Target="../media/media9.wav" Id="rId1" />
  <Relationship Type="http://schemas.microsoft.com/office/2007/relationships/media" Target="../media/media9.wav" Id="rId2" />
  <Relationship Type="http://schemas.openxmlformats.org/officeDocument/2006/relationships/image" Target="../media/image8.png" Id="rId3" />
  <Relationship Type="http://schemas.openxmlformats.org/officeDocument/2006/relationships/slideLayout" Target="../slideLayouts/slideLayout2.xml" Id="rId4" />
  <Relationship Type="http://schemas.openxmlformats.org/officeDocument/2006/relationships/notesSlide" Target="../notesSlides/notesSlide9.xml" Id="rId5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サブタイトル 2"/>
          <p:cNvSpPr>
            <a:spLocks noGrp="1"/>
          </p:cNvSpPr>
          <p:nvPr>
            <p:ph type="subTitle" idx="1"/>
          </p:nvPr>
        </p:nvSpPr>
        <p:spPr>
          <a:xfrm>
            <a:off x="328036" y="452344"/>
            <a:ext cx="4690369" cy="798829"/>
          </a:xfrm>
        </p:spPr>
        <p:txBody>
          <a:bodyPr>
            <a:normAutofit lnSpcReduction="10000"/>
          </a:bodyPr>
          <a:lstStyle/>
          <a:p>
            <a:pPr algn="ctr"/>
            <a:r>
              <a:rPr kumimoji="1" lang="ja-JP" altLang="en-US" sz="4800" b="1">
                <a:solidFill>
                  <a:schemeClr val="tx1"/>
                </a:solidFill>
                <a:latin typeface="AR P明朝体U"/>
                <a:ea typeface="AR P明朝体U"/>
              </a:rPr>
              <a:t>明治時代の川越</a:t>
            </a:r>
          </a:p>
        </p:txBody>
      </p:sp>
      <p:sp>
        <p:nvSpPr>
          <p:cNvPr id="1122" name="サブタイトル 543"/>
          <p:cNvSpPr/>
          <p:nvPr/>
        </p:nvSpPr>
        <p:spPr>
          <a:xfrm>
            <a:off x="4860000" y="3864796"/>
            <a:ext cx="3395359" cy="679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SzPct val="100000"/>
              <a:buFontTx/>
              <a:buNone/>
              <a:defRPr kumimoji="1" sz="2400" kern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srgbClr val="00206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chemeClr val="tx1"/>
                </a:solidFill>
                <a:latin typeface="AR P明朝体U"/>
                <a:ea typeface="AR P明朝体U"/>
              </a:rPr>
              <a:t>川越市立博物館</a:t>
            </a:r>
            <a:endParaRPr kumimoji="1" lang="ja-JP" altLang="en-US" b="1" dirty="0">
              <a:solidFill>
                <a:schemeClr val="tx1"/>
              </a:solidFill>
              <a:latin typeface="AR P明朝体U"/>
              <a:ea typeface="AR P明朝体U"/>
            </a:endParaRPr>
          </a:p>
        </p:txBody>
      </p:sp>
      <p:pic>
        <p:nvPicPr>
          <p:cNvPr id="1123" name="図 9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50" y="2033470"/>
            <a:ext cx="3086809" cy="2783525"/>
          </a:xfrm>
          <a:prstGeom prst="snip2DiagRect">
            <a:avLst/>
          </a:prstGeom>
          <a:solidFill>
            <a:srgbClr val="EDEDED"/>
          </a:solidFill>
          <a:ln w="88900" cap="sq" cmpd="sng">
            <a:solidFill>
              <a:srgbClr val="FFFFFF"/>
            </a:solidFill>
            <a:prstDash val="solid"/>
            <a:miter/>
          </a:ln>
          <a:effectLst>
            <a:outerShdw blurRad="88900" algn="tl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bevelB w="0" h="0"/>
            <a:extrusionClr>
              <a:sysClr val="windowText" lastClr="000000"/>
            </a:extrusionClr>
            <a:contourClr>
              <a:srgbClr val="FFFFFF"/>
            </a:contourClr>
          </a:sp3d>
        </p:spPr>
      </p:pic>
      <p:sp>
        <p:nvSpPr>
          <p:cNvPr id="1124" name="サブタイトル 903"/>
          <p:cNvSpPr/>
          <p:nvPr/>
        </p:nvSpPr>
        <p:spPr>
          <a:xfrm>
            <a:off x="500653" y="124538"/>
            <a:ext cx="4930800" cy="4515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SzPct val="100000"/>
              <a:buFontTx/>
              <a:buNone/>
              <a:defRPr kumimoji="1" sz="2400" kern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srgbClr val="00206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ja-JP" altLang="en-US" b="1">
                <a:solidFill>
                  <a:schemeClr val="tx1"/>
                </a:solidFill>
                <a:latin typeface="AR P明朝体U"/>
                <a:ea typeface="AR P明朝体U"/>
              </a:rPr>
              <a:t> めいじ   じだい　     かわごえ　  </a:t>
            </a:r>
          </a:p>
        </p:txBody>
      </p:sp>
      <p:sp>
        <p:nvSpPr>
          <p:cNvPr id="1125" name="サブタイトル 82"/>
          <p:cNvSpPr/>
          <p:nvPr/>
        </p:nvSpPr>
        <p:spPr>
          <a:xfrm>
            <a:off x="-2887" y="1478751"/>
            <a:ext cx="9147137" cy="79585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SzPct val="100000"/>
              <a:buFontTx/>
              <a:buNone/>
              <a:defRPr kumimoji="1" sz="2400" kern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srgbClr val="00206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800" b="1">
                <a:solidFill>
                  <a:schemeClr val="tx1"/>
                </a:solidFill>
                <a:latin typeface="AR P明朝体U"/>
                <a:ea typeface="AR P明朝体U"/>
              </a:rPr>
              <a:t>～蔵造りの町並みは、なぜできたのだろう？～</a:t>
            </a:r>
          </a:p>
        </p:txBody>
      </p:sp>
      <p:sp>
        <p:nvSpPr>
          <p:cNvPr id="1126" name="サブタイトル 83"/>
          <p:cNvSpPr/>
          <p:nvPr/>
        </p:nvSpPr>
        <p:spPr>
          <a:xfrm>
            <a:off x="500654" y="1130197"/>
            <a:ext cx="4930800" cy="34674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SzPct val="100000"/>
              <a:buFontTx/>
              <a:buNone/>
              <a:defRPr kumimoji="1" sz="2400" kern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srgbClr val="00206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ja-JP" altLang="en-US" b="1">
                <a:solidFill>
                  <a:schemeClr val="tx1"/>
                </a:solidFill>
                <a:latin typeface="AR P明朝体U"/>
                <a:ea typeface="AR P明朝体U"/>
              </a:rPr>
              <a:t> くらづく　　　 まち な </a:t>
            </a:r>
          </a:p>
        </p:txBody>
      </p:sp>
      <p:sp>
        <p:nvSpPr>
          <p:cNvPr id="1127" name="サブタイトル 55"/>
          <p:cNvSpPr/>
          <p:nvPr/>
        </p:nvSpPr>
        <p:spPr>
          <a:xfrm>
            <a:off x="4139444" y="2283750"/>
            <a:ext cx="4461694" cy="679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SzPct val="100000"/>
              <a:buFontTx/>
              <a:buNone/>
              <a:defRPr kumimoji="1" sz="2400" kern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srgbClr val="00206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effectLst>
                  <a:outerShdw blurRad="76200" dist="88900" dir="5400000" algn="t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200" b="1">
                <a:solidFill>
                  <a:schemeClr val="tx1"/>
                </a:solidFill>
                <a:latin typeface="AR P明朝体U"/>
                <a:ea typeface="AR P明朝体U"/>
              </a:rPr>
              <a:t>校外学習事前学習用②</a:t>
            </a:r>
            <a:endParaRPr kumimoji="1" lang="ja-JP" altLang="en-US" b="1">
              <a:solidFill>
                <a:schemeClr val="tx1"/>
              </a:solidFill>
              <a:latin typeface="AR P明朝体U"/>
              <a:ea typeface="AR P明朝体U"/>
            </a:endParaRPr>
          </a:p>
        </p:txBody>
      </p:sp>
      <p:pic>
        <p:nvPicPr>
          <p:cNvPr id="1128" name="foc9819.wav"/>
          <p:cNvPicPr>
            <a:picLocks noChangeAspect="1"/>
          </p:cNvPicPr>
          <p:nvPr>
            <a:audioFile r:link="rId2" contentType="audio/x-wav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  <p:sp>
        <p:nvSpPr>
          <p:cNvPr id="1261" name="テキスト 122"/>
          <p:cNvSpPr txBox="1"/>
          <p:nvPr/>
        </p:nvSpPr>
        <p:spPr>
          <a:xfrm>
            <a:off x="5018405" y="2963498"/>
            <a:ext cx="2961089" cy="583883"/>
          </a:xfrm>
          <a:prstGeom prst="rect"/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3200">
                <a:latin typeface="AR P明朝体U"/>
                <a:ea typeface="AR P明朝体U"/>
              </a:rPr>
              <a:t>令和2年度版</a:t>
            </a:r>
            <a:endParaRPr lang="ja-JP" altLang="en-US">
              <a:latin typeface="AR P明朝体U"/>
              <a:ea typeface="AR P明朝体U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3000" p14:dur="5000">
        <p:fade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四角形 118"/>
          <p:cNvSpPr>
            <a:spLocks noGrp="1"/>
          </p:cNvSpPr>
          <p:nvPr>
            <p:ph type="title"/>
          </p:nvPr>
        </p:nvSpPr>
        <p:spPr>
          <a:xfrm>
            <a:off x="462643" y="699750"/>
            <a:ext cx="8229600" cy="18726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ja-JP" altLang="en-US"/>
              <a:t>では、火事に強い蔵造りの建物は、</a:t>
            </a:r>
          </a:p>
          <a:p>
            <a:r>
              <a:rPr kumimoji="1" lang="ja-JP" altLang="en-US"/>
              <a:t>どのようにつくられたのでしょう？</a:t>
            </a:r>
          </a:p>
        </p:txBody>
      </p:sp>
      <p:sp>
        <p:nvSpPr>
          <p:cNvPr id="1255" name="図形 123"/>
          <p:cNvSpPr/>
          <p:nvPr/>
        </p:nvSpPr>
        <p:spPr>
          <a:xfrm>
            <a:off x="462643" y="3003750"/>
            <a:ext cx="8362798" cy="1078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kumimoji="1" lang="ja-JP" altLang="en-US" sz="4400" b="0">
                <a:solidFill>
                  <a:schemeClr val="tx1"/>
                </a:solidFill>
                <a:latin typeface="AR P明朝体U"/>
                <a:ea typeface="AR P明朝体U"/>
              </a:rPr>
              <a:t>校外学習事前学習用③へ</a:t>
            </a:r>
            <a:endParaRPr lang="ja-JP" altLang="en-US" b="0"/>
          </a:p>
        </p:txBody>
      </p:sp>
      <p:pic>
        <p:nvPicPr>
          <p:cNvPr id="1256" name="foc9CF4.wav"/>
          <p:cNvPicPr>
            <a:picLocks noChangeAspect="1"/>
          </p:cNvPicPr>
          <p:nvPr>
            <a:audioFile r:link="rId1" contentType="audio/x-wav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6"/>
                </p:tgtEl>
              </p:cMediaNode>
            </p:audio>
          </p:childTnLst>
        </p:cTn>
      </p:par>
    </p:tnLst>
  </p:timing>
  <p:extLst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四角形 569"/>
          <p:cNvSpPr>
            <a:spLocks noGrp="1"/>
          </p:cNvSpPr>
          <p:nvPr>
            <p:ph type="title"/>
          </p:nvPr>
        </p:nvSpPr>
        <p:spPr>
          <a:xfrm>
            <a:off x="191010" y="181000"/>
            <a:ext cx="8769828" cy="80762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3600" dirty="0">
                <a:latin typeface="AR P明朝体U"/>
                <a:ea typeface="AR P明朝体U"/>
              </a:rPr>
              <a:t>蔵造りの町並みができたきっかけは・・・</a:t>
            </a:r>
          </a:p>
        </p:txBody>
      </p:sp>
      <p:sp>
        <p:nvSpPr>
          <p:cNvPr id="1135" name="四角形 904"/>
          <p:cNvSpPr/>
          <p:nvPr/>
        </p:nvSpPr>
        <p:spPr>
          <a:xfrm>
            <a:off x="194019" y="1"/>
            <a:ext cx="7317585" cy="3621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kumimoji="1" lang="ja-JP" altLang="en-US" sz="1800" dirty="0">
                <a:latin typeface="AR P明朝体U"/>
                <a:ea typeface="AR P明朝体U"/>
              </a:rPr>
              <a:t>くら づく　　　まち な　     </a:t>
            </a:r>
            <a:endParaRPr kumimoji="1" lang="ja-JP" altLang="en-US" sz="1400" dirty="0">
              <a:latin typeface="AR P明朝体U"/>
              <a:ea typeface="AR P明朝体U"/>
            </a:endParaRPr>
          </a:p>
        </p:txBody>
      </p:sp>
      <p:sp>
        <p:nvSpPr>
          <p:cNvPr id="1136" name="図形 81"/>
          <p:cNvSpPr/>
          <p:nvPr/>
        </p:nvSpPr>
        <p:spPr>
          <a:xfrm>
            <a:off x="5103279" y="991623"/>
            <a:ext cx="3857559" cy="3950898"/>
          </a:xfrm>
          <a:prstGeom prst="roundRect">
            <a:avLst>
              <a:gd name="adj" fmla="val 740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en-US" altLang="ja-JP" sz="2800" dirty="0">
              <a:solidFill>
                <a:schemeClr val="bg1"/>
              </a:solidFill>
              <a:latin typeface="AR P明朝体U"/>
              <a:ea typeface="AR P明朝体U"/>
            </a:endParaRPr>
          </a:p>
          <a:p>
            <a:pPr algn="ctr">
              <a:defRPr lang="ja-JP" altLang="en-US"/>
            </a:pPr>
            <a:r>
              <a:rPr lang="ja-JP" altLang="en-US" sz="2800" dirty="0">
                <a:solidFill>
                  <a:schemeClr val="bg1"/>
                </a:solidFill>
                <a:latin typeface="AR P明朝体U"/>
                <a:ea typeface="AR P明朝体U"/>
              </a:rPr>
              <a:t>川越クイズ</a:t>
            </a:r>
          </a:p>
          <a:p>
            <a:pPr algn="ctr">
              <a:defRPr lang="ja-JP" altLang="en-US"/>
            </a:pPr>
            <a:r>
              <a:rPr lang="ja-JP" altLang="en-US" sz="2400" dirty="0">
                <a:solidFill>
                  <a:schemeClr val="bg1"/>
                </a:solidFill>
                <a:latin typeface="AR P明朝体U"/>
                <a:ea typeface="AR P明朝体U"/>
              </a:rPr>
              <a:t>川越の町並みが大きく変わるきっかけとなった出来事は、何でしょう？</a:t>
            </a:r>
            <a:endParaRPr lang="ja-JP" altLang="en-US" sz="2800" dirty="0">
              <a:solidFill>
                <a:schemeClr val="bg1"/>
              </a:solidFill>
              <a:latin typeface="AR P明朝体U"/>
              <a:ea typeface="AR P明朝体U"/>
            </a:endParaRPr>
          </a:p>
          <a:p>
            <a:pPr algn="ctr">
              <a:defRPr lang="ja-JP" altLang="en-US"/>
            </a:pPr>
            <a:endParaRPr lang="ja-JP" altLang="en-US" sz="2400" dirty="0">
              <a:solidFill>
                <a:schemeClr val="bg1"/>
              </a:solidFill>
              <a:latin typeface="AR P明朝体U"/>
              <a:ea typeface="AR P明朝体U"/>
            </a:endParaRPr>
          </a:p>
          <a:p>
            <a:pPr algn="ctr">
              <a:defRPr lang="ja-JP" altLang="en-US"/>
            </a:pPr>
            <a:endParaRPr lang="ja-JP" altLang="en-US" sz="2400" dirty="0">
              <a:solidFill>
                <a:schemeClr val="bg1"/>
              </a:solidFill>
              <a:latin typeface="AR P明朝体U"/>
              <a:ea typeface="AR P明朝体U"/>
            </a:endParaRPr>
          </a:p>
          <a:p>
            <a:pPr algn="ctr">
              <a:defRPr lang="ja-JP" altLang="en-US"/>
            </a:pPr>
            <a:endParaRPr lang="ja-JP" altLang="en-US" sz="2400" dirty="0">
              <a:solidFill>
                <a:schemeClr val="bg1"/>
              </a:solidFill>
              <a:latin typeface="AR P明朝体U"/>
              <a:ea typeface="AR P明朝体U"/>
            </a:endParaRPr>
          </a:p>
          <a:p>
            <a:pPr algn="ctr">
              <a:defRPr lang="ja-JP" altLang="en-US"/>
            </a:pPr>
            <a:endParaRPr lang="ja-JP" altLang="en-US" sz="2400" dirty="0">
              <a:solidFill>
                <a:schemeClr val="bg1"/>
              </a:solidFill>
              <a:latin typeface="AR P明朝体U"/>
              <a:ea typeface="AR P明朝体U"/>
            </a:endParaRPr>
          </a:p>
          <a:p>
            <a:pPr algn="ctr">
              <a:defRPr lang="ja-JP" altLang="en-US"/>
            </a:pPr>
            <a:endParaRPr lang="ja-JP" altLang="en-US" sz="2400" dirty="0">
              <a:solidFill>
                <a:schemeClr val="bg1"/>
              </a:solidFill>
              <a:latin typeface="AR P明朝体U"/>
              <a:ea typeface="AR P明朝体U"/>
            </a:endParaRPr>
          </a:p>
          <a:p>
            <a:pPr algn="ctr">
              <a:defRPr lang="ja-JP" altLang="en-US"/>
            </a:pPr>
            <a:endParaRPr lang="ja-JP" altLang="en-US" sz="2400" dirty="0">
              <a:solidFill>
                <a:schemeClr val="bg1"/>
              </a:solidFill>
              <a:latin typeface="AR P明朝体U"/>
              <a:ea typeface="AR P明朝体U"/>
            </a:endParaRPr>
          </a:p>
        </p:txBody>
      </p:sp>
      <p:pic>
        <p:nvPicPr>
          <p:cNvPr id="1137" name="図 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2345" y="1033052"/>
            <a:ext cx="2500934" cy="3651750"/>
          </a:xfrm>
          <a:prstGeom prst="rect">
            <a:avLst/>
          </a:prstGeom>
        </p:spPr>
      </p:pic>
      <p:sp>
        <p:nvSpPr>
          <p:cNvPr id="1138" name="図形 83"/>
          <p:cNvSpPr/>
          <p:nvPr/>
        </p:nvSpPr>
        <p:spPr>
          <a:xfrm>
            <a:off x="0" y="1299443"/>
            <a:ext cx="2796990" cy="3385359"/>
          </a:xfrm>
          <a:prstGeom prst="wedgeRoundRectCallout">
            <a:avLst>
              <a:gd name="adj1" fmla="val 58442"/>
              <a:gd name="adj2" fmla="val 6035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 lang="ja-JP" altLang="en-US"/>
            </a:pPr>
            <a:r>
              <a:rPr lang="ja-JP" altLang="en-US" sz="2800"/>
              <a:t>川越の町並みが大きく変化したのは、なぜだろう。</a:t>
            </a:r>
            <a:endParaRPr lang="ja-JP" altLang="en-US" sz="4000"/>
          </a:p>
          <a:p>
            <a:pPr algn="l">
              <a:defRPr lang="ja-JP" altLang="en-US"/>
            </a:pPr>
            <a:r>
              <a:rPr lang="ja-JP" altLang="en-US" sz="2800"/>
              <a:t>川越の町に何が起きたのだろう？</a:t>
            </a:r>
          </a:p>
          <a:p>
            <a:pPr algn="l">
              <a:defRPr lang="ja-JP" altLang="en-US"/>
            </a:pPr>
            <a:endParaRPr lang="ja-JP" altLang="en-US"/>
          </a:p>
        </p:txBody>
      </p:sp>
      <p:sp>
        <p:nvSpPr>
          <p:cNvPr id="1139" name="テキスト 85"/>
          <p:cNvSpPr txBox="1"/>
          <p:nvPr/>
        </p:nvSpPr>
        <p:spPr>
          <a:xfrm>
            <a:off x="5232030" y="2857500"/>
            <a:ext cx="3607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ja-JP" altLang="en-US"/>
            </a:pPr>
            <a:r>
              <a:rPr lang="ja-JP" altLang="en-US" sz="3600" dirty="0">
                <a:solidFill>
                  <a:schemeClr val="bg1"/>
                </a:solidFill>
                <a:latin typeface="AR P明朝体U"/>
                <a:ea typeface="AR P明朝体U"/>
              </a:rPr>
              <a:t>①大火事</a:t>
            </a:r>
            <a:r>
              <a:rPr lang="ja-JP" altLang="en-US" sz="2400" dirty="0">
                <a:solidFill>
                  <a:schemeClr val="bg1"/>
                </a:solidFill>
                <a:latin typeface="AR P明朝体U"/>
                <a:ea typeface="AR P明朝体U"/>
              </a:rPr>
              <a:t>（かじ）</a:t>
            </a:r>
            <a:endParaRPr lang="ja-JP" altLang="en-US" dirty="0">
              <a:solidFill>
                <a:schemeClr val="bg1"/>
              </a:solidFill>
              <a:latin typeface="AR P明朝体U"/>
              <a:ea typeface="AR P明朝体U"/>
            </a:endParaRPr>
          </a:p>
        </p:txBody>
      </p:sp>
      <p:sp>
        <p:nvSpPr>
          <p:cNvPr id="1140" name="テキスト 86"/>
          <p:cNvSpPr txBox="1"/>
          <p:nvPr/>
        </p:nvSpPr>
        <p:spPr>
          <a:xfrm>
            <a:off x="5238363" y="3502938"/>
            <a:ext cx="3729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ja-JP" altLang="en-US"/>
            </a:pPr>
            <a:r>
              <a:rPr lang="ja-JP" altLang="en-US" sz="3600" dirty="0">
                <a:solidFill>
                  <a:schemeClr val="bg1"/>
                </a:solidFill>
                <a:latin typeface="AR P明朝体U"/>
                <a:ea typeface="AR P明朝体U"/>
              </a:rPr>
              <a:t>②大地震</a:t>
            </a:r>
            <a:r>
              <a:rPr lang="ja-JP" altLang="en-US" sz="2400" dirty="0">
                <a:solidFill>
                  <a:schemeClr val="bg1"/>
                </a:solidFill>
                <a:latin typeface="AR P明朝体U"/>
                <a:ea typeface="AR P明朝体U"/>
              </a:rPr>
              <a:t>（じしん）</a:t>
            </a:r>
            <a:endParaRPr lang="ja-JP" altLang="en-US" dirty="0">
              <a:solidFill>
                <a:schemeClr val="bg1"/>
              </a:solidFill>
              <a:latin typeface="AR P明朝体U"/>
              <a:ea typeface="AR P明朝体U"/>
            </a:endParaRPr>
          </a:p>
        </p:txBody>
      </p:sp>
      <p:sp>
        <p:nvSpPr>
          <p:cNvPr id="1141" name="テキスト 87"/>
          <p:cNvSpPr txBox="1"/>
          <p:nvPr/>
        </p:nvSpPr>
        <p:spPr>
          <a:xfrm>
            <a:off x="5224916" y="4148376"/>
            <a:ext cx="4135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ja-JP" altLang="en-US"/>
            </a:pPr>
            <a:r>
              <a:rPr lang="ja-JP" altLang="en-US" sz="3600" dirty="0">
                <a:solidFill>
                  <a:schemeClr val="bg1"/>
                </a:solidFill>
                <a:latin typeface="AR P明朝体U"/>
                <a:ea typeface="AR P明朝体U"/>
              </a:rPr>
              <a:t>③大洪水</a:t>
            </a:r>
            <a:r>
              <a:rPr lang="ja-JP" altLang="en-US" sz="2400" dirty="0">
                <a:solidFill>
                  <a:schemeClr val="bg1"/>
                </a:solidFill>
                <a:latin typeface="AR P明朝体U"/>
                <a:ea typeface="AR P明朝体U"/>
              </a:rPr>
              <a:t>（こうずい）</a:t>
            </a:r>
            <a:endParaRPr lang="ja-JP" altLang="en-US" dirty="0">
              <a:solidFill>
                <a:schemeClr val="bg1"/>
              </a:solidFill>
              <a:latin typeface="AR P明朝体U"/>
              <a:ea typeface="AR P明朝体U"/>
            </a:endParaRPr>
          </a:p>
        </p:txBody>
      </p:sp>
      <p:pic>
        <p:nvPicPr>
          <p:cNvPr id="1142" name="foc40F8.wav"/>
          <p:cNvPicPr>
            <a:picLocks noChangeAspect="1"/>
          </p:cNvPicPr>
          <p:nvPr>
            <a:audioFile r:link="rId2" contentType="audio/x-wav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0" p14:dur="3000">
        <p:fade/>
      </p:transition>
    </mc:Choice>
    <mc:Fallback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8" presetID="6" presetClass="exit" presetSubtype="32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2"/>
                </p:tgtEl>
              </p:cMediaNode>
            </p:audio>
          </p:childTnLst>
        </p:cTn>
      </p:par>
    </p:tnLst>
    <p:bldLst>
      <p:bldP spid="1136" grpId="0" animBg="1" autoUpdateAnimBg="0"/>
      <p:bldP spid="1138" grpId="0" animBg="1" autoUpdateAnimBg="0"/>
      <p:bldP spid="1139" grpId="0" animBg="1" autoUpdateAnimBg="0"/>
      <p:bldP spid="1140" grpId="0" animBg="1" autoUpdateAnimBg="0"/>
      <p:bldP spid="1140" grpId="1" animBg="1" autoUpdateAnimBg="0"/>
      <p:bldP spid="1141" grpId="0" animBg="1" autoUpdateAnimBg="0"/>
      <p:bldP spid="1141" grpId="1" animBg="1" autoUpdateAnimBg="0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四角形 569"/>
          <p:cNvSpPr>
            <a:spLocks noGrp="1"/>
          </p:cNvSpPr>
          <p:nvPr>
            <p:ph type="title"/>
          </p:nvPr>
        </p:nvSpPr>
        <p:spPr>
          <a:xfrm>
            <a:off x="191010" y="181000"/>
            <a:ext cx="8769828" cy="80762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3600">
                <a:latin typeface="AR P明朝体U"/>
                <a:ea typeface="AR P明朝体U"/>
              </a:rPr>
              <a:t>蔵造りの町並みができたきっかけは・・・</a:t>
            </a:r>
          </a:p>
        </p:txBody>
      </p:sp>
      <p:sp>
        <p:nvSpPr>
          <p:cNvPr id="1149" name="四角形 904"/>
          <p:cNvSpPr/>
          <p:nvPr/>
        </p:nvSpPr>
        <p:spPr>
          <a:xfrm>
            <a:off x="194019" y="1"/>
            <a:ext cx="7317585" cy="3621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kumimoji="1" lang="ja-JP" altLang="en-US" sz="1800">
                <a:latin typeface="AR P明朝体U"/>
                <a:ea typeface="AR P明朝体U"/>
              </a:rPr>
              <a:t>くら づく　　　　まち な　     </a:t>
            </a:r>
            <a:endParaRPr kumimoji="1" lang="ja-JP" altLang="en-US" sz="1400">
              <a:latin typeface="AR P明朝体U"/>
              <a:ea typeface="AR P明朝体U"/>
            </a:endParaRPr>
          </a:p>
        </p:txBody>
      </p:sp>
      <p:sp>
        <p:nvSpPr>
          <p:cNvPr id="1150" name="図形 47"/>
          <p:cNvSpPr/>
          <p:nvPr/>
        </p:nvSpPr>
        <p:spPr>
          <a:xfrm>
            <a:off x="257868" y="1428261"/>
            <a:ext cx="3018546" cy="1094570"/>
          </a:xfrm>
          <a:prstGeom prst="roundRect">
            <a:avLst/>
          </a:prstGeom>
          <a:solidFill>
            <a:srgbClr val="D4F3B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2400"/>
              <a:t>明治26年3月17日</a:t>
            </a:r>
            <a:endParaRPr lang="ja-JP" altLang="en-US"/>
          </a:p>
          <a:p>
            <a:pPr algn="ctr">
              <a:defRPr lang="ja-JP" altLang="en-US"/>
            </a:pPr>
            <a:r>
              <a:rPr lang="ja-JP" altLang="en-US" sz="2400"/>
              <a:t>今から130年ほど前</a:t>
            </a:r>
          </a:p>
        </p:txBody>
      </p:sp>
      <p:grpSp>
        <p:nvGrpSpPr>
          <p:cNvPr id="1151" name="グループ 57"/>
          <p:cNvGrpSpPr/>
          <p:nvPr/>
        </p:nvGrpSpPr>
        <p:grpSpPr>
          <a:xfrm>
            <a:off x="-324000" y="1851750"/>
            <a:ext cx="4533937" cy="3240265"/>
            <a:chOff x="-106194" y="1780029"/>
            <a:chExt cx="4316131" cy="3024530"/>
          </a:xfrm>
        </p:grpSpPr>
        <p:sp>
          <p:nvSpPr>
            <p:cNvPr id="1152" name="図形 49"/>
            <p:cNvSpPr/>
            <p:nvPr/>
          </p:nvSpPr>
          <p:spPr>
            <a:xfrm>
              <a:off x="-106194" y="1780029"/>
              <a:ext cx="4316131" cy="3024530"/>
            </a:xfrm>
            <a:prstGeom prst="irregularSeal2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ja-JP" altLang="en-US"/>
              </a:pPr>
              <a:endParaRPr lang="ja-JP" altLang="en-US"/>
            </a:p>
          </p:txBody>
        </p:sp>
        <p:sp>
          <p:nvSpPr>
            <p:cNvPr id="1153" name="図形 48"/>
            <p:cNvSpPr/>
            <p:nvPr/>
          </p:nvSpPr>
          <p:spPr>
            <a:xfrm>
              <a:off x="447722" y="2745009"/>
              <a:ext cx="2873538" cy="1094570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 lang="ja-JP" altLang="en-US"/>
              </a:pPr>
              <a:r>
                <a:rPr lang="ja-JP" altLang="en-US" sz="4000" dirty="0">
                  <a:latin typeface="AR P明朝体U"/>
                  <a:ea typeface="AR P明朝体U"/>
                </a:rPr>
                <a:t>川越大火（大火事）</a:t>
              </a:r>
            </a:p>
          </p:txBody>
        </p:sp>
      </p:grpSp>
      <p:sp>
        <p:nvSpPr>
          <p:cNvPr id="1154" name="四角形 55"/>
          <p:cNvSpPr/>
          <p:nvPr/>
        </p:nvSpPr>
        <p:spPr>
          <a:xfrm>
            <a:off x="3419844" y="3473058"/>
            <a:ext cx="5540994" cy="136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4000">
                <a:latin typeface="AR P明朝体U"/>
                <a:ea typeface="AR P明朝体U"/>
                <a:cs typeface="+mn-lt"/>
              </a:rPr>
              <a:t>焼けた建物の数</a:t>
            </a:r>
            <a:endParaRPr lang="ja-JP" altLang="en-US">
              <a:latin typeface="AR P明朝体U"/>
              <a:ea typeface="AR P明朝体U"/>
              <a:cs typeface="+mn-lt"/>
            </a:endParaRPr>
          </a:p>
          <a:p>
            <a:pPr algn="ctr">
              <a:defRPr lang="ja-JP" altLang="en-US"/>
            </a:pPr>
            <a:r>
              <a:rPr lang="ja-JP" altLang="en-US" sz="4000">
                <a:latin typeface="AR P明朝体U"/>
                <a:ea typeface="AR P明朝体U"/>
                <a:cs typeface="+mn-lt"/>
              </a:rPr>
              <a:t>１,３０２件</a:t>
            </a:r>
          </a:p>
        </p:txBody>
      </p:sp>
      <p:sp>
        <p:nvSpPr>
          <p:cNvPr id="1155" name="図形 56"/>
          <p:cNvSpPr/>
          <p:nvPr/>
        </p:nvSpPr>
        <p:spPr>
          <a:xfrm>
            <a:off x="3428571" y="989393"/>
            <a:ext cx="5536967" cy="2483665"/>
          </a:xfrm>
          <a:prstGeom prst="downArrowCallout">
            <a:avLst>
              <a:gd name="adj1" fmla="val 30901"/>
              <a:gd name="adj2" fmla="val 25000"/>
              <a:gd name="adj3" fmla="val 8584"/>
              <a:gd name="adj4" fmla="val 866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 lang="ja-JP" altLang="en-US"/>
            </a:pPr>
            <a:r>
              <a:rPr lang="ja-JP" altLang="en-US" sz="3600"/>
              <a:t>・午後8時ごろから出火</a:t>
            </a:r>
          </a:p>
          <a:p>
            <a:pPr algn="l">
              <a:defRPr lang="ja-JP" altLang="en-US"/>
            </a:pPr>
            <a:r>
              <a:rPr lang="ja-JP" altLang="en-US" sz="3600"/>
              <a:t>　</a:t>
            </a:r>
            <a:r>
              <a:rPr lang="ja-JP" altLang="en-US" sz="2800"/>
              <a:t>養寿院門前(菓子屋横丁の近く)</a:t>
            </a:r>
            <a:endParaRPr lang="ja-JP" altLang="en-US" sz="3600"/>
          </a:p>
          <a:p>
            <a:pPr algn="l">
              <a:defRPr lang="ja-JP" altLang="en-US"/>
            </a:pPr>
            <a:r>
              <a:rPr lang="ja-JP" altLang="en-US" sz="3600"/>
              <a:t>・翌日、午前5時鎮火</a:t>
            </a:r>
          </a:p>
          <a:p>
            <a:pPr algn="l">
              <a:defRPr lang="ja-JP" altLang="en-US"/>
            </a:pPr>
            <a:r>
              <a:rPr lang="ja-JP" altLang="en-US" sz="2400"/>
              <a:t>　　　　　　</a:t>
            </a:r>
            <a:r>
              <a:rPr lang="ja-JP" altLang="en-US" sz="2800"/>
              <a:t>(火事がおさまった)</a:t>
            </a:r>
            <a:endParaRPr lang="ja-JP" altLang="en-US" sz="3600"/>
          </a:p>
        </p:txBody>
      </p:sp>
      <p:pic>
        <p:nvPicPr>
          <p:cNvPr id="1156" name="foc43A7.wav"/>
          <p:cNvPicPr>
            <a:picLocks noChangeAspect="1"/>
          </p:cNvPicPr>
          <p:nvPr>
            <a:audioFile r:link="rId1" contentType="audio/x-wav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2000" p14:dur="3000">
        <p:fade/>
      </p:transition>
    </mc:Choice>
    <mc:Fallback>
      <p:transition spd="slow" advClick="0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1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1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1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6"/>
                </p:tgtEl>
              </p:cMediaNode>
            </p:audio>
          </p:childTnLst>
        </p:cTn>
      </p:par>
    </p:tnLst>
    <p:bldLst>
      <p:bldP spid="1150" grpId="0" animBg="1" autoUpdateAnimBg="0"/>
      <p:bldP spid="1154" grpId="0" animBg="1" autoUpdateAnimBg="0"/>
      <p:bldP spid="1155" grpId="0" animBg="1" autoUpdateAnimBg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四角形 904"/>
          <p:cNvSpPr/>
          <p:nvPr/>
        </p:nvSpPr>
        <p:spPr>
          <a:xfrm>
            <a:off x="5004000" y="1"/>
            <a:ext cx="2804353" cy="3621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kumimoji="1" lang="ja-JP" altLang="en-US" sz="1800">
                <a:latin typeface="AR P明朝体U"/>
                <a:ea typeface="AR P明朝体U"/>
              </a:rPr>
              <a:t>たてもの　　 や     </a:t>
            </a:r>
            <a:endParaRPr kumimoji="1" lang="ja-JP" altLang="en-US" sz="1400">
              <a:latin typeface="AR P明朝体U"/>
              <a:ea typeface="AR P明朝体U"/>
            </a:endParaRPr>
          </a:p>
        </p:txBody>
      </p:sp>
      <p:sp>
        <p:nvSpPr>
          <p:cNvPr id="1163" name="四角形 569"/>
          <p:cNvSpPr>
            <a:spLocks noGrp="1"/>
          </p:cNvSpPr>
          <p:nvPr>
            <p:ph type="title"/>
          </p:nvPr>
        </p:nvSpPr>
        <p:spPr>
          <a:xfrm>
            <a:off x="0" y="181098"/>
            <a:ext cx="9255925" cy="72282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1" lang="ja-JP" altLang="en-US" sz="3200" dirty="0">
                <a:latin typeface="AR P明朝体U"/>
                <a:ea typeface="AR P明朝体U"/>
              </a:rPr>
              <a:t>なぜ、そんなにたくさんの建物が焼けたのか？</a:t>
            </a:r>
            <a:endParaRPr kumimoji="1" lang="ja-JP" altLang="en-US" sz="3600" dirty="0">
              <a:latin typeface="AR P明朝体U"/>
              <a:ea typeface="AR P明朝体U"/>
            </a:endParaRPr>
          </a:p>
        </p:txBody>
      </p:sp>
      <p:pic>
        <p:nvPicPr>
          <p:cNvPr id="1164" name="図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633293" y="934088"/>
            <a:ext cx="5142316" cy="3299227"/>
          </a:xfrm>
          <a:prstGeom prst="rect">
            <a:avLst/>
          </a:prstGeom>
        </p:spPr>
      </p:pic>
      <p:sp>
        <p:nvSpPr>
          <p:cNvPr id="1165" name="図形 60"/>
          <p:cNvSpPr/>
          <p:nvPr/>
        </p:nvSpPr>
        <p:spPr>
          <a:xfrm>
            <a:off x="296858" y="1128157"/>
            <a:ext cx="3998820" cy="1914918"/>
          </a:xfrm>
          <a:prstGeom prst="downArrowCallout">
            <a:avLst>
              <a:gd name="adj1" fmla="val 44860"/>
              <a:gd name="adj2" fmla="val 32710"/>
              <a:gd name="adj3" fmla="val 17757"/>
              <a:gd name="adj4" fmla="val 71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3600"/>
              <a:t>①北風が強い日</a:t>
            </a:r>
          </a:p>
          <a:p>
            <a:pPr algn="ctr">
              <a:defRPr lang="ja-JP" altLang="en-US"/>
            </a:pPr>
            <a:r>
              <a:rPr lang="ja-JP" altLang="en-US" sz="3600"/>
              <a:t>火は北から南へ</a:t>
            </a:r>
          </a:p>
        </p:txBody>
      </p:sp>
      <p:sp>
        <p:nvSpPr>
          <p:cNvPr id="1166" name="図形 61"/>
          <p:cNvSpPr/>
          <p:nvPr/>
        </p:nvSpPr>
        <p:spPr>
          <a:xfrm>
            <a:off x="296859" y="3081368"/>
            <a:ext cx="3998820" cy="1402653"/>
          </a:xfrm>
          <a:prstGeom prst="downArrowCallout">
            <a:avLst>
              <a:gd name="adj1" fmla="val 50000"/>
              <a:gd name="adj2" fmla="val 39754"/>
              <a:gd name="adj3" fmla="val 0"/>
              <a:gd name="adj4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3200"/>
              <a:t>②当時の建物は木</a:t>
            </a:r>
          </a:p>
          <a:p>
            <a:pPr algn="ctr">
              <a:defRPr lang="ja-JP" altLang="en-US"/>
            </a:pPr>
            <a:r>
              <a:rPr lang="ja-JP" altLang="en-US" sz="3200"/>
              <a:t>が多く使われていた</a:t>
            </a:r>
            <a:endParaRPr lang="ja-JP" altLang="en-US" sz="3600"/>
          </a:p>
        </p:txBody>
      </p:sp>
      <p:sp>
        <p:nvSpPr>
          <p:cNvPr id="1167" name="図形 61"/>
          <p:cNvSpPr/>
          <p:nvPr/>
        </p:nvSpPr>
        <p:spPr>
          <a:xfrm>
            <a:off x="7313347" y="903919"/>
            <a:ext cx="1362653" cy="542508"/>
          </a:xfrm>
          <a:prstGeom prst="wedgeRectCallout">
            <a:avLst>
              <a:gd name="adj1" fmla="val -81706"/>
              <a:gd name="adj2" fmla="val -8502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2400">
                <a:ln w="3175" cap="flat" cmpd="sng">
                  <a:solidFill>
                    <a:schemeClr val="accent6">
                      <a:lumMod val="50000"/>
                    </a:schemeClr>
                  </a:solidFill>
                  <a:prstDash val="solid"/>
                  <a:bevel/>
                </a:ln>
                <a:solidFill>
                  <a:schemeClr val="accent6">
                    <a:lumMod val="74000"/>
                  </a:schemeClr>
                </a:solidFill>
                <a:effectLst>
                  <a:innerShdw blurRad="63500" dist="50800" dir="13500000">
                    <a:schemeClr val="accent6">
                      <a:lumMod val="50000"/>
                    </a:schemeClr>
                  </a:innerShdw>
                </a:effectLst>
              </a:rPr>
              <a:t>市役所</a:t>
            </a:r>
            <a:endParaRPr lang="ja-JP" altLang="en-US">
              <a:ln w="3175" cap="flat" cmpd="sng">
                <a:solidFill>
                  <a:schemeClr val="accent6">
                    <a:lumMod val="50000"/>
                  </a:schemeClr>
                </a:solidFill>
                <a:prstDash val="solid"/>
                <a:bevel/>
              </a:ln>
              <a:solidFill>
                <a:schemeClr val="accent6">
                  <a:lumMod val="74000"/>
                </a:schemeClr>
              </a:solidFill>
              <a:effectLst>
                <a:innerShdw blurRad="63500" dist="50800" dir="13500000">
                  <a:schemeClr val="accent6">
                    <a:lumMod val="50000"/>
                  </a:schemeClr>
                </a:innerShdw>
              </a:effectLst>
            </a:endParaRPr>
          </a:p>
        </p:txBody>
      </p:sp>
      <p:sp>
        <p:nvSpPr>
          <p:cNvPr id="1168" name="直線 62"/>
          <p:cNvSpPr/>
          <p:nvPr/>
        </p:nvSpPr>
        <p:spPr>
          <a:xfrm>
            <a:off x="5631655" y="666751"/>
            <a:ext cx="25975" cy="2193032"/>
          </a:xfrm>
          <a:prstGeom prst="line">
            <a:avLst/>
          </a:prstGeom>
          <a:ln w="76200" cap="flat" cmpd="sng" algn="ctr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169" name="図形 63"/>
          <p:cNvSpPr/>
          <p:nvPr/>
        </p:nvSpPr>
        <p:spPr>
          <a:xfrm>
            <a:off x="6144219" y="1814362"/>
            <a:ext cx="2027781" cy="542508"/>
          </a:xfrm>
          <a:prstGeom prst="wedgeRectCallout">
            <a:avLst>
              <a:gd name="adj1" fmla="val -73087"/>
              <a:gd name="adj2" fmla="val -772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2400">
                <a:ln w="3175" cap="flat" cmpd="sng">
                  <a:solidFill>
                    <a:schemeClr val="accent6">
                      <a:lumMod val="50000"/>
                    </a:schemeClr>
                  </a:solidFill>
                  <a:prstDash val="solid"/>
                  <a:bevel/>
                </a:ln>
                <a:solidFill>
                  <a:schemeClr val="accent6">
                    <a:lumMod val="74000"/>
                  </a:schemeClr>
                </a:solidFill>
                <a:effectLst>
                  <a:innerShdw blurRad="63500" dist="50800" dir="13500000">
                    <a:schemeClr val="accent6">
                      <a:lumMod val="50000"/>
                    </a:schemeClr>
                  </a:innerShdw>
                </a:effectLst>
              </a:rPr>
              <a:t>蔵造りの通り</a:t>
            </a:r>
            <a:endParaRPr lang="ja-JP" altLang="en-US">
              <a:ln w="3175" cap="flat" cmpd="sng">
                <a:solidFill>
                  <a:schemeClr val="accent6">
                    <a:lumMod val="50000"/>
                  </a:schemeClr>
                </a:solidFill>
                <a:prstDash val="solid"/>
                <a:bevel/>
              </a:ln>
              <a:solidFill>
                <a:schemeClr val="accent6">
                  <a:lumMod val="74000"/>
                </a:schemeClr>
              </a:solidFill>
              <a:effectLst>
                <a:innerShdw blurRad="63500" dist="50800" dir="13500000">
                  <a:schemeClr val="accent6">
                    <a:lumMod val="50000"/>
                  </a:schemeClr>
                </a:innerShdw>
              </a:effectLst>
            </a:endParaRPr>
          </a:p>
        </p:txBody>
      </p:sp>
      <p:sp>
        <p:nvSpPr>
          <p:cNvPr id="1170" name="図形 64"/>
          <p:cNvSpPr/>
          <p:nvPr/>
        </p:nvSpPr>
        <p:spPr>
          <a:xfrm>
            <a:off x="6653893" y="544286"/>
            <a:ext cx="358177" cy="361937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71" name="図形 65"/>
          <p:cNvSpPr/>
          <p:nvPr/>
        </p:nvSpPr>
        <p:spPr>
          <a:xfrm>
            <a:off x="5436000" y="485782"/>
            <a:ext cx="358177" cy="361937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72" name="図形 66"/>
          <p:cNvSpPr/>
          <p:nvPr/>
        </p:nvSpPr>
        <p:spPr>
          <a:xfrm>
            <a:off x="4882905" y="541922"/>
            <a:ext cx="516547" cy="50781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73" name="図形 59"/>
          <p:cNvSpPr/>
          <p:nvPr/>
        </p:nvSpPr>
        <p:spPr>
          <a:xfrm>
            <a:off x="4480671" y="-586"/>
            <a:ext cx="804469" cy="542508"/>
          </a:xfrm>
          <a:prstGeom prst="wedgeRectCallout">
            <a:avLst>
              <a:gd name="adj1" fmla="val 31079"/>
              <a:gd name="adj2" fmla="val 7951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2400">
                <a:ln w="3175" cap="flat" cmpd="sng">
                  <a:solidFill>
                    <a:schemeClr val="accent6">
                      <a:lumMod val="50000"/>
                    </a:schemeClr>
                  </a:solidFill>
                  <a:prstDash val="solid"/>
                  <a:bevel/>
                </a:ln>
                <a:solidFill>
                  <a:schemeClr val="accent6">
                    <a:lumMod val="74000"/>
                  </a:schemeClr>
                </a:solidFill>
                <a:effectLst>
                  <a:innerShdw blurRad="63500" dist="50800" dir="13500000">
                    <a:schemeClr val="accent6">
                      <a:lumMod val="50000"/>
                    </a:schemeClr>
                  </a:innerShdw>
                </a:effectLst>
              </a:rPr>
              <a:t>火元</a:t>
            </a:r>
            <a:endParaRPr lang="ja-JP" altLang="en-US">
              <a:ln w="3175" cap="flat" cmpd="sng">
                <a:solidFill>
                  <a:schemeClr val="accent6">
                    <a:lumMod val="50000"/>
                  </a:schemeClr>
                </a:solidFill>
                <a:prstDash val="solid"/>
                <a:bevel/>
              </a:ln>
              <a:solidFill>
                <a:schemeClr val="accent6">
                  <a:lumMod val="74000"/>
                </a:schemeClr>
              </a:solidFill>
              <a:effectLst>
                <a:innerShdw blurRad="63500" dist="50800" dir="13500000">
                  <a:schemeClr val="accent6">
                    <a:lumMod val="50000"/>
                  </a:schemeClr>
                </a:innerShdw>
              </a:effectLst>
            </a:endParaRPr>
          </a:p>
        </p:txBody>
      </p:sp>
      <p:sp>
        <p:nvSpPr>
          <p:cNvPr id="1174" name="図形 60"/>
          <p:cNvSpPr/>
          <p:nvPr/>
        </p:nvSpPr>
        <p:spPr>
          <a:xfrm>
            <a:off x="5794177" y="-586"/>
            <a:ext cx="1224000" cy="542508"/>
          </a:xfrm>
          <a:prstGeom prst="wedgeRectCallout">
            <a:avLst>
              <a:gd name="adj1" fmla="val -61341"/>
              <a:gd name="adj2" fmla="val 707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2400">
                <a:ln w="3175" cap="flat" cmpd="sng">
                  <a:solidFill>
                    <a:schemeClr val="accent6">
                      <a:lumMod val="50000"/>
                    </a:schemeClr>
                  </a:solidFill>
                  <a:prstDash val="solid"/>
                  <a:bevel/>
                </a:ln>
                <a:solidFill>
                  <a:schemeClr val="accent6">
                    <a:lumMod val="74000"/>
                  </a:schemeClr>
                </a:solidFill>
                <a:effectLst>
                  <a:innerShdw blurRad="63500" dist="50800" dir="13500000">
                    <a:schemeClr val="accent6">
                      <a:lumMod val="50000"/>
                    </a:schemeClr>
                  </a:innerShdw>
                </a:effectLst>
              </a:rPr>
              <a:t>札ノ辻</a:t>
            </a:r>
            <a:endParaRPr lang="ja-JP" altLang="en-US">
              <a:ln w="3175" cap="flat" cmpd="sng">
                <a:solidFill>
                  <a:schemeClr val="accent6">
                    <a:lumMod val="50000"/>
                  </a:schemeClr>
                </a:solidFill>
                <a:prstDash val="solid"/>
                <a:bevel/>
              </a:ln>
              <a:solidFill>
                <a:schemeClr val="accent6">
                  <a:lumMod val="74000"/>
                </a:schemeClr>
              </a:solidFill>
              <a:effectLst>
                <a:innerShdw blurRad="63500" dist="50800" dir="13500000">
                  <a:schemeClr val="accent6">
                    <a:lumMod val="50000"/>
                  </a:schemeClr>
                </a:innerShdw>
              </a:effectLst>
            </a:endParaRPr>
          </a:p>
        </p:txBody>
      </p:sp>
      <p:sp>
        <p:nvSpPr>
          <p:cNvPr id="1175" name="図形 67"/>
          <p:cNvSpPr/>
          <p:nvPr/>
        </p:nvSpPr>
        <p:spPr>
          <a:xfrm rot="4620000">
            <a:off x="3487493" y="1893550"/>
            <a:ext cx="4367857" cy="1730441"/>
          </a:xfrm>
          <a:prstGeom prst="notchedRightArrow">
            <a:avLst>
              <a:gd name="adj1" fmla="val 51181"/>
              <a:gd name="adj2" fmla="val 5748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ja-JP" altLang="en-US"/>
          </a:p>
        </p:txBody>
      </p:sp>
      <p:pic>
        <p:nvPicPr>
          <p:cNvPr id="1176" name="図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658" y="1520414"/>
            <a:ext cx="4847342" cy="3635506"/>
          </a:xfrm>
          <a:prstGeom prst="rect">
            <a:avLst/>
          </a:prstGeom>
        </p:spPr>
      </p:pic>
      <p:pic>
        <p:nvPicPr>
          <p:cNvPr id="1177" name="focE5CC.wav"/>
          <p:cNvPicPr>
            <a:picLocks noChangeAspect="1"/>
          </p:cNvPicPr>
          <p:nvPr>
            <a:audioFile r:link="rId3" contentType="audio/x-wav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5000" p14:dur="3000">
        <p:fade/>
      </p:transition>
    </mc:Choice>
    <mc:Fallback>
      <p:transition spd="slow" advClick="0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16" presetClass="entr" presetSubtype="21" fill="hold" grpId="1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500"/>
                            </p:stCondLst>
                            <p:childTnLst>
                              <p:par>
                                <p:cTn id="5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4500"/>
                            </p:stCondLst>
                            <p:childTnLst>
                              <p:par>
                                <p:cTn id="68" presetID="20" presetClass="exit" presetSubtype="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0" presetClass="exit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0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7"/>
                </p:tgtEl>
              </p:cMediaNode>
            </p:audio>
          </p:childTnLst>
        </p:cTn>
      </p:par>
    </p:tnLst>
    <p:bldLst>
      <p:bldP spid="1165" grpId="0" animBg="1" autoUpdateAnimBg="0"/>
      <p:bldP spid="1166" grpId="0" animBg="1" autoUpdateAnimBg="0"/>
      <p:bldP spid="1167" grpId="1" animBg="1" autoUpdateAnimBg="0"/>
      <p:bldP spid="1167" grpId="2" animBg="1" autoUpdateAnimBg="0"/>
      <p:bldP spid="1167" grpId="3" animBg="1" autoUpdateAnimBg="0"/>
      <p:bldP spid="1168" grpId="0" animBg="1" autoUpdateAnimBg="0"/>
      <p:bldP spid="1168" grpId="1" animBg="1" autoUpdateAnimBg="0"/>
      <p:bldP spid="1169" grpId="0" animBg="1" autoUpdateAnimBg="0"/>
      <p:bldP spid="1169" grpId="1" animBg="1" autoUpdateAnimBg="0"/>
      <p:bldP spid="1170" grpId="0" animBg="1" autoUpdateAnimBg="0"/>
      <p:bldP spid="1170" grpId="1" animBg="1" autoUpdateAnimBg="0"/>
      <p:bldP spid="1171" grpId="0" animBg="1" autoUpdateAnimBg="0"/>
      <p:bldP spid="1171" grpId="1" animBg="1" autoUpdateAnimBg="0"/>
      <p:bldP spid="1172" grpId="0" animBg="1" autoUpdateAnimBg="0"/>
      <p:bldP spid="1172" grpId="1" animBg="1" autoUpdateAnimBg="0"/>
      <p:bldP spid="1173" grpId="0" animBg="1" autoUpdateAnimBg="0"/>
      <p:bldP spid="1173" grpId="1" animBg="1" autoUpdateAnimBg="0"/>
      <p:bldP spid="1173" grpId="2" animBg="1" autoUpdateAnimBg="0"/>
      <p:bldP spid="1174" grpId="0" animBg="1" autoUpdateAnimBg="0"/>
      <p:bldP spid="1174" grpId="1" animBg="1" autoUpdateAnimBg="0"/>
      <p:bldP spid="1174" grpId="2" animBg="1" autoUpdateAnimBg="0"/>
      <p:bldP spid="1175" grpId="0" animBg="1" autoUpdateAnimBg="0"/>
      <p:bldP spid="1175" grpId="1" animBg="1" autoUpdateAnimBg="0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図 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643058" y="643601"/>
            <a:ext cx="5148778" cy="3861584"/>
          </a:xfrm>
          <a:prstGeom prst="rect">
            <a:avLst/>
          </a:prstGeom>
        </p:spPr>
      </p:pic>
      <p:sp>
        <p:nvSpPr>
          <p:cNvPr id="1184" name="四角形 569"/>
          <p:cNvSpPr>
            <a:spLocks noGrp="1"/>
          </p:cNvSpPr>
          <p:nvPr>
            <p:ph type="title"/>
          </p:nvPr>
        </p:nvSpPr>
        <p:spPr>
          <a:xfrm>
            <a:off x="104811" y="96038"/>
            <a:ext cx="8647510" cy="72282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3200">
                <a:latin typeface="AR P明朝体U"/>
                <a:ea typeface="AR P明朝体U"/>
              </a:rPr>
              <a:t>しかし、この大火事で焼け残った建物が・・・</a:t>
            </a:r>
            <a:endParaRPr kumimoji="1" lang="ja-JP" altLang="en-US">
              <a:latin typeface="AR P明朝体U"/>
              <a:ea typeface="AR P明朝体U"/>
            </a:endParaRPr>
          </a:p>
        </p:txBody>
      </p:sp>
      <p:sp>
        <p:nvSpPr>
          <p:cNvPr id="1185" name="四角形 904"/>
          <p:cNvSpPr/>
          <p:nvPr/>
        </p:nvSpPr>
        <p:spPr>
          <a:xfrm>
            <a:off x="191033" y="0"/>
            <a:ext cx="7187628" cy="36219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kumimoji="1" lang="ja-JP" altLang="en-US" sz="1400" dirty="0">
                <a:latin typeface="AR P明朝体U"/>
                <a:ea typeface="AR P明朝体U"/>
              </a:rPr>
              <a:t> 　　　　　　　　　　 　　おお  か    じ     　    や  　     の</a:t>
            </a:r>
            <a:r>
              <a:rPr kumimoji="1" lang="ja-JP" altLang="en-US" sz="1400" dirty="0" err="1">
                <a:latin typeface="AR P明朝体U"/>
                <a:ea typeface="AR P明朝体U"/>
              </a:rPr>
              <a:t>こ</a:t>
            </a:r>
            <a:r>
              <a:rPr kumimoji="1" lang="ja-JP" altLang="en-US" sz="1400" dirty="0">
                <a:latin typeface="AR P明朝体U"/>
                <a:ea typeface="AR P明朝体U"/>
              </a:rPr>
              <a:t>　　　　たてもの     </a:t>
            </a:r>
          </a:p>
        </p:txBody>
      </p:sp>
      <p:sp>
        <p:nvSpPr>
          <p:cNvPr id="1186" name="楕円 131"/>
          <p:cNvSpPr/>
          <p:nvPr/>
        </p:nvSpPr>
        <p:spPr>
          <a:xfrm>
            <a:off x="1189308" y="1995750"/>
            <a:ext cx="745002" cy="72344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87" name="図形 68"/>
          <p:cNvSpPr/>
          <p:nvPr/>
        </p:nvSpPr>
        <p:spPr>
          <a:xfrm>
            <a:off x="1322857" y="4443751"/>
            <a:ext cx="1224000" cy="542508"/>
          </a:xfrm>
          <a:prstGeom prst="wedgeRectCallout">
            <a:avLst>
              <a:gd name="adj1" fmla="val -39969"/>
              <a:gd name="adj2" fmla="val -777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2400">
                <a:ln w="3175" cap="flat" cmpd="sng">
                  <a:solidFill>
                    <a:schemeClr val="accent6">
                      <a:lumMod val="50000"/>
                    </a:schemeClr>
                  </a:solidFill>
                  <a:prstDash val="solid"/>
                  <a:bevel/>
                </a:ln>
                <a:solidFill>
                  <a:schemeClr val="accent6">
                    <a:lumMod val="74000"/>
                  </a:schemeClr>
                </a:solidFill>
                <a:effectLst>
                  <a:innerShdw blurRad="63500" dist="50800" dir="13500000">
                    <a:schemeClr val="accent6">
                      <a:lumMod val="50000"/>
                    </a:schemeClr>
                  </a:innerShdw>
                </a:effectLst>
              </a:rPr>
              <a:t>札ノ辻</a:t>
            </a:r>
            <a:endParaRPr lang="ja-JP" altLang="en-US">
              <a:ln w="3175" cap="flat" cmpd="sng">
                <a:solidFill>
                  <a:schemeClr val="accent6">
                    <a:lumMod val="50000"/>
                  </a:schemeClr>
                </a:solidFill>
                <a:prstDash val="solid"/>
                <a:bevel/>
              </a:ln>
              <a:solidFill>
                <a:schemeClr val="accent6">
                  <a:lumMod val="74000"/>
                </a:schemeClr>
              </a:solidFill>
              <a:effectLst>
                <a:innerShdw blurRad="63500" dist="50800" dir="13500000">
                  <a:schemeClr val="accent6">
                    <a:lumMod val="50000"/>
                  </a:schemeClr>
                </a:innerShdw>
              </a:effectLst>
            </a:endParaRPr>
          </a:p>
        </p:txBody>
      </p:sp>
      <p:sp>
        <p:nvSpPr>
          <p:cNvPr id="1188" name="直線 69"/>
          <p:cNvSpPr/>
          <p:nvPr/>
        </p:nvSpPr>
        <p:spPr>
          <a:xfrm flipH="1">
            <a:off x="1926996" y="699750"/>
            <a:ext cx="2501570" cy="1509987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grpSp>
        <p:nvGrpSpPr>
          <p:cNvPr id="1189" name="グループ 72"/>
          <p:cNvGrpSpPr/>
          <p:nvPr/>
        </p:nvGrpSpPr>
        <p:grpSpPr>
          <a:xfrm>
            <a:off x="3177781" y="699751"/>
            <a:ext cx="5966219" cy="4447272"/>
            <a:chOff x="3177781" y="699751"/>
            <a:chExt cx="5966219" cy="4447272"/>
          </a:xfrm>
        </p:grpSpPr>
        <p:sp>
          <p:nvSpPr>
            <p:cNvPr id="1190" name="図形 70"/>
            <p:cNvSpPr/>
            <p:nvPr/>
          </p:nvSpPr>
          <p:spPr>
            <a:xfrm>
              <a:off x="3177781" y="699751"/>
              <a:ext cx="5966219" cy="4447272"/>
            </a:xfrm>
            <a:prstGeom prst="wedgeRectCallout">
              <a:avLst>
                <a:gd name="adj1" fmla="val -72676"/>
                <a:gd name="adj2" fmla="val -1391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ja-JP" altLang="en-US"/>
              </a:pPr>
              <a:endParaRPr lang="ja-JP" altLang="en-US"/>
            </a:p>
          </p:txBody>
        </p:sp>
        <p:pic>
          <p:nvPicPr>
            <p:cNvPr id="1191" name="図 7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8036" y="818997"/>
              <a:ext cx="5554377" cy="4165783"/>
            </a:xfrm>
            <a:prstGeom prst="rect">
              <a:avLst/>
            </a:prstGeom>
          </p:spPr>
        </p:pic>
      </p:grpSp>
      <p:sp>
        <p:nvSpPr>
          <p:cNvPr id="1192" name="テキスト 74"/>
          <p:cNvSpPr txBox="1"/>
          <p:nvPr/>
        </p:nvSpPr>
        <p:spPr>
          <a:xfrm>
            <a:off x="4974400" y="4400897"/>
            <a:ext cx="2301649" cy="5838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 lang="ja-JP" altLang="en-US"/>
            </a:pPr>
            <a:r>
              <a:rPr lang="ja-JP" altLang="en-US" sz="3200">
                <a:solidFill>
                  <a:schemeClr val="bg1"/>
                </a:solidFill>
                <a:latin typeface="AR P明朝体U"/>
                <a:ea typeface="AR P明朝体U"/>
              </a:rPr>
              <a:t>大沢家住宅</a:t>
            </a:r>
            <a:endParaRPr lang="ja-JP" altLang="en-US">
              <a:solidFill>
                <a:schemeClr val="bg1"/>
              </a:solidFill>
              <a:latin typeface="AR P明朝体U"/>
              <a:ea typeface="AR P明朝体U"/>
            </a:endParaRPr>
          </a:p>
        </p:txBody>
      </p:sp>
      <p:pic>
        <p:nvPicPr>
          <p:cNvPr id="1193" name="focC3BA.wav"/>
          <p:cNvPicPr>
            <a:picLocks noChangeAspect="1"/>
          </p:cNvPicPr>
          <p:nvPr>
            <a:audioFile r:link="rId3" contentType="audio/x-wav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6000" p14:dur="3000">
        <p:fade/>
      </p:transition>
    </mc:Choice>
    <mc:Fallback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3"/>
                </p:tgtEl>
              </p:cMediaNode>
            </p:audio>
          </p:childTnLst>
        </p:cTn>
      </p:par>
    </p:tnLst>
    <p:bldLst>
      <p:bldP spid="1186" grpId="0" animBg="1" autoUpdateAnimBg="0"/>
      <p:bldP spid="1187" grpId="0" animBg="1" autoUpdateAnimBg="0"/>
      <p:bldP spid="1188" grpId="0" animBg="1" autoUpdateAnimBg="0"/>
      <p:bldP spid="1192" grpId="0" animBg="1" autoUpdateAnimBg="0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図 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200" name="四角形 569"/>
          <p:cNvSpPr>
            <a:spLocks noGrp="1"/>
          </p:cNvSpPr>
          <p:nvPr>
            <p:ph type="title"/>
          </p:nvPr>
        </p:nvSpPr>
        <p:spPr>
          <a:xfrm>
            <a:off x="104811" y="96038"/>
            <a:ext cx="8647510" cy="72282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kumimoji="1" lang="ja-JP" altLang="en-US" sz="3200">
                <a:latin typeface="AR P明朝体U"/>
                <a:ea typeface="AR P明朝体U"/>
              </a:rPr>
              <a:t>川越大火から9年後の町並み</a:t>
            </a:r>
            <a:endParaRPr kumimoji="1" lang="ja-JP" altLang="en-US">
              <a:latin typeface="AR P明朝体U"/>
              <a:ea typeface="AR P明朝体U"/>
            </a:endParaRPr>
          </a:p>
        </p:txBody>
      </p:sp>
      <p:sp>
        <p:nvSpPr>
          <p:cNvPr id="1201" name="四角形 904"/>
          <p:cNvSpPr/>
          <p:nvPr/>
        </p:nvSpPr>
        <p:spPr>
          <a:xfrm>
            <a:off x="105351" y="0"/>
            <a:ext cx="7273353" cy="36219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kumimoji="1" lang="ja-JP" altLang="en-US" sz="1400">
                <a:latin typeface="AR P明朝体U"/>
                <a:ea typeface="AR P明朝体U"/>
              </a:rPr>
              <a:t>かわ ごえ たい　か　　　　　 　 　　　　　　 まち　 な　　 　　　     </a:t>
            </a:r>
          </a:p>
        </p:txBody>
      </p:sp>
      <p:grpSp>
        <p:nvGrpSpPr>
          <p:cNvPr id="1202" name="グループ 87"/>
          <p:cNvGrpSpPr/>
          <p:nvPr/>
        </p:nvGrpSpPr>
        <p:grpSpPr>
          <a:xfrm>
            <a:off x="18234" y="746903"/>
            <a:ext cx="3041766" cy="2267359"/>
            <a:chOff x="18234" y="746903"/>
            <a:chExt cx="3050219" cy="2273660"/>
          </a:xfrm>
        </p:grpSpPr>
        <p:sp>
          <p:nvSpPr>
            <p:cNvPr id="1203" name="図形 70"/>
            <p:cNvSpPr/>
            <p:nvPr/>
          </p:nvSpPr>
          <p:spPr>
            <a:xfrm>
              <a:off x="18234" y="746903"/>
              <a:ext cx="3050219" cy="2273660"/>
            </a:xfrm>
            <a:prstGeom prst="wedgeRectCallout">
              <a:avLst>
                <a:gd name="adj1" fmla="val 43133"/>
                <a:gd name="adj2" fmla="val 3618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ja-JP" altLang="en-US"/>
              </a:pPr>
              <a:endParaRPr lang="ja-JP" altLang="en-US"/>
            </a:p>
          </p:txBody>
        </p:sp>
        <p:pic>
          <p:nvPicPr>
            <p:cNvPr id="1204" name="図 7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811" y="818859"/>
              <a:ext cx="2839665" cy="2129749"/>
            </a:xfrm>
            <a:prstGeom prst="rect">
              <a:avLst/>
            </a:prstGeom>
          </p:spPr>
        </p:pic>
      </p:grpSp>
      <p:grpSp>
        <p:nvGrpSpPr>
          <p:cNvPr id="1205" name="グループ 85"/>
          <p:cNvGrpSpPr/>
          <p:nvPr/>
        </p:nvGrpSpPr>
        <p:grpSpPr>
          <a:xfrm>
            <a:off x="6505066" y="1779750"/>
            <a:ext cx="2638934" cy="3363750"/>
            <a:chOff x="6093781" y="1255501"/>
            <a:chExt cx="3050219" cy="3888000"/>
          </a:xfrm>
        </p:grpSpPr>
        <p:sp>
          <p:nvSpPr>
            <p:cNvPr id="1206" name="図形 82"/>
            <p:cNvSpPr/>
            <p:nvPr/>
          </p:nvSpPr>
          <p:spPr>
            <a:xfrm>
              <a:off x="6093781" y="1255501"/>
              <a:ext cx="3050219" cy="3888000"/>
            </a:xfrm>
            <a:prstGeom prst="wedgeRectCallout">
              <a:avLst>
                <a:gd name="adj1" fmla="val -48094"/>
                <a:gd name="adj2" fmla="val 3470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ja-JP" altLang="en-US"/>
              </a:pPr>
              <a:endParaRPr lang="ja-JP" altLang="en-US"/>
            </a:p>
          </p:txBody>
        </p:sp>
        <p:pic>
          <p:nvPicPr>
            <p:cNvPr id="1207" name="図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808781" y="1840036"/>
              <a:ext cx="3620245" cy="2715184"/>
            </a:xfrm>
            <a:prstGeom prst="rect">
              <a:avLst/>
            </a:prstGeom>
          </p:spPr>
        </p:pic>
      </p:grpSp>
      <p:pic>
        <p:nvPicPr>
          <p:cNvPr id="1208" name="focA3D7.wav"/>
          <p:cNvPicPr>
            <a:picLocks noChangeAspect="1"/>
          </p:cNvPicPr>
          <p:nvPr>
            <a:audioFile r:link="rId4" contentType="audio/x-wav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7000" p14:dur="3000">
        <p:fade/>
      </p:transition>
    </mc:Choice>
    <mc:Fallback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"/>
                </p:tgtEl>
              </p:cMediaNode>
            </p:audi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四角形 94"/>
          <p:cNvSpPr/>
          <p:nvPr/>
        </p:nvSpPr>
        <p:spPr>
          <a:xfrm>
            <a:off x="104811" y="96038"/>
            <a:ext cx="8647510" cy="72282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kumimoji="1" lang="ja-JP" altLang="en-US">
                <a:latin typeface="AR P明朝体U"/>
                <a:ea typeface="AR P明朝体U"/>
              </a:rPr>
              <a:t>川越の蔵造りの工夫</a:t>
            </a:r>
          </a:p>
        </p:txBody>
      </p:sp>
      <p:pic>
        <p:nvPicPr>
          <p:cNvPr id="1215" name="図 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353598" y="353852"/>
            <a:ext cx="5134630" cy="44264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216" name="図形 97"/>
          <p:cNvSpPr/>
          <p:nvPr/>
        </p:nvSpPr>
        <p:spPr>
          <a:xfrm>
            <a:off x="104811" y="96038"/>
            <a:ext cx="794482" cy="423978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 lang="ja-JP" altLang="en-US"/>
            </a:pPr>
            <a:r>
              <a:rPr lang="ja-JP" altLang="en-US" sz="3200"/>
              <a:t>北から南を見た様子</a:t>
            </a:r>
            <a:endParaRPr lang="ja-JP" altLang="en-US"/>
          </a:p>
        </p:txBody>
      </p:sp>
      <p:pic>
        <p:nvPicPr>
          <p:cNvPr id="1217" name="図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07829" y="208729"/>
            <a:ext cx="5153188" cy="471588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218" name="図形 99"/>
          <p:cNvSpPr/>
          <p:nvPr/>
        </p:nvSpPr>
        <p:spPr>
          <a:xfrm>
            <a:off x="8244000" y="96039"/>
            <a:ext cx="794482" cy="4239785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 lang="ja-JP" altLang="en-US"/>
            </a:pPr>
            <a:r>
              <a:rPr lang="ja-JP" altLang="en-US" sz="3200"/>
              <a:t>南から北を見た様子</a:t>
            </a:r>
            <a:endParaRPr lang="ja-JP" altLang="en-US"/>
          </a:p>
        </p:txBody>
      </p:sp>
      <p:sp>
        <p:nvSpPr>
          <p:cNvPr id="1219" name="図形 100"/>
          <p:cNvSpPr/>
          <p:nvPr/>
        </p:nvSpPr>
        <p:spPr>
          <a:xfrm>
            <a:off x="4853788" y="95250"/>
            <a:ext cx="2951346" cy="4851711"/>
          </a:xfrm>
          <a:prstGeom prst="parallelogram">
            <a:avLst>
              <a:gd name="adj" fmla="val 23502"/>
            </a:avLst>
          </a:prstGeom>
          <a:noFill/>
          <a:ln w="762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20" name="図形 102"/>
          <p:cNvSpPr/>
          <p:nvPr/>
        </p:nvSpPr>
        <p:spPr>
          <a:xfrm>
            <a:off x="902277" y="96068"/>
            <a:ext cx="2877135" cy="4850005"/>
          </a:xfrm>
          <a:prstGeom prst="nonIsoscelesTrapezoid">
            <a:avLst>
              <a:gd name="adj1" fmla="val 25000"/>
              <a:gd name="adj2" fmla="val 11792"/>
            </a:avLst>
          </a:prstGeom>
          <a:noFill/>
          <a:ln w="762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ja-JP" altLang="en-US"/>
          </a:p>
        </p:txBody>
      </p:sp>
      <p:pic>
        <p:nvPicPr>
          <p:cNvPr id="1221" name="foc375A.wav"/>
          <p:cNvPicPr>
            <a:picLocks noChangeAspect="1"/>
          </p:cNvPicPr>
          <p:nvPr>
            <a:audioFile r:link="rId3" contentType="audio/x-wav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0" p14:dur="3000">
        <p:fade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1"/>
                </p:tgtEl>
              </p:cMediaNode>
            </p:audio>
          </p:childTnLst>
        </p:cTn>
      </p:par>
    </p:tnLst>
    <p:bldLst>
      <p:bldP spid="1216" grpId="0" animBg="1" autoUpdateAnimBg="0"/>
      <p:bldP spid="1218" grpId="0" animBg="1" autoUpdateAnimBg="0"/>
      <p:bldP spid="1219" grpId="0" animBg="1" autoUpdateAnimBg="0"/>
      <p:bldP spid="1220" grpId="0" animBg="1" autoUpdateAnimBg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四角形 110"/>
          <p:cNvSpPr/>
          <p:nvPr/>
        </p:nvSpPr>
        <p:spPr>
          <a:xfrm>
            <a:off x="1472285" y="1745520"/>
            <a:ext cx="5192587" cy="1107103"/>
          </a:xfrm>
          <a:prstGeom prst="rect">
            <a:avLst/>
          </a:prstGeom>
          <a:solidFill>
            <a:srgbClr val="90D7F0"/>
          </a:solidFill>
        </p:spPr>
        <p:txBody>
          <a:bodyPr wrap="square" anchor="ctr">
            <a:spAutoFit/>
          </a:bodyPr>
          <a:lstStyle/>
          <a:p>
            <a:pPr algn="ctr">
              <a:defRPr lang="ja-JP" altLang="en-US"/>
            </a:pPr>
            <a:r>
              <a:rPr lang="ja-JP" altLang="en-US" sz="6600">
                <a:ln w="6350" cap="flat" cmpd="sng">
                  <a:solidFill>
                    <a:schemeClr val="accent6">
                      <a:lumMod val="50000"/>
                    </a:schemeClr>
                  </a:solidFill>
                  <a:prstDash val="solid"/>
                  <a:beve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  <a:ea typeface="ＭＳ Ｐゴシック"/>
              </a:rPr>
              <a:t>正解は・・・</a:t>
            </a:r>
            <a:endParaRPr lang="ja-JP" altLang="en-US" sz="5400">
              <a:ln w="6350" cap="flat" cmpd="sng">
                <a:solidFill>
                  <a:schemeClr val="accent6">
                    <a:lumMod val="50000"/>
                  </a:schemeClr>
                </a:solidFill>
                <a:prstDash val="solid"/>
                <a:beve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1228" name="四角形 94"/>
          <p:cNvSpPr/>
          <p:nvPr/>
        </p:nvSpPr>
        <p:spPr>
          <a:xfrm>
            <a:off x="104811" y="96038"/>
            <a:ext cx="8647510" cy="72282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kumimoji="1" lang="ja-JP" altLang="en-US">
                <a:latin typeface="AR P明朝体U"/>
                <a:ea typeface="AR P明朝体U"/>
              </a:rPr>
              <a:t>川越の蔵造りの工夫</a:t>
            </a:r>
          </a:p>
        </p:txBody>
      </p:sp>
      <p:pic>
        <p:nvPicPr>
          <p:cNvPr id="1229" name="図 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353598" y="353852"/>
            <a:ext cx="5134630" cy="44264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230" name="図形 97"/>
          <p:cNvSpPr/>
          <p:nvPr/>
        </p:nvSpPr>
        <p:spPr>
          <a:xfrm>
            <a:off x="104811" y="96038"/>
            <a:ext cx="794482" cy="423978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 lang="ja-JP" altLang="en-US"/>
            </a:pPr>
            <a:r>
              <a:rPr lang="ja-JP" altLang="en-US" sz="3200"/>
              <a:t>北から南を見た様子</a:t>
            </a:r>
            <a:endParaRPr lang="ja-JP" altLang="en-US"/>
          </a:p>
        </p:txBody>
      </p:sp>
      <p:pic>
        <p:nvPicPr>
          <p:cNvPr id="1231" name="図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07829" y="208729"/>
            <a:ext cx="5153188" cy="471588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232" name="図形 99"/>
          <p:cNvSpPr/>
          <p:nvPr/>
        </p:nvSpPr>
        <p:spPr>
          <a:xfrm>
            <a:off x="8244000" y="96039"/>
            <a:ext cx="794482" cy="4239785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 lang="ja-JP" altLang="en-US"/>
            </a:pPr>
            <a:r>
              <a:rPr lang="ja-JP" altLang="en-US" sz="3200"/>
              <a:t>南から北を見た様子</a:t>
            </a:r>
            <a:endParaRPr lang="ja-JP" altLang="en-US"/>
          </a:p>
        </p:txBody>
      </p:sp>
      <p:sp>
        <p:nvSpPr>
          <p:cNvPr id="1233" name="図形 100"/>
          <p:cNvSpPr/>
          <p:nvPr/>
        </p:nvSpPr>
        <p:spPr>
          <a:xfrm>
            <a:off x="4853788" y="95250"/>
            <a:ext cx="2951346" cy="4851711"/>
          </a:xfrm>
          <a:prstGeom prst="parallelogram">
            <a:avLst>
              <a:gd name="adj" fmla="val 23502"/>
            </a:avLst>
          </a:prstGeom>
          <a:noFill/>
          <a:ln w="762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34" name="図形 102"/>
          <p:cNvSpPr/>
          <p:nvPr/>
        </p:nvSpPr>
        <p:spPr>
          <a:xfrm>
            <a:off x="902277" y="96068"/>
            <a:ext cx="2877135" cy="4850005"/>
          </a:xfrm>
          <a:prstGeom prst="nonIsoscelesTrapezoid">
            <a:avLst>
              <a:gd name="adj1" fmla="val 25000"/>
              <a:gd name="adj2" fmla="val 11792"/>
            </a:avLst>
          </a:prstGeom>
          <a:noFill/>
          <a:ln w="762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35" name="図形 111"/>
          <p:cNvSpPr/>
          <p:nvPr/>
        </p:nvSpPr>
        <p:spPr>
          <a:xfrm>
            <a:off x="3348000" y="95250"/>
            <a:ext cx="1944000" cy="1156180"/>
          </a:xfrm>
          <a:prstGeom prst="wedgeRectCallout">
            <a:avLst>
              <a:gd name="adj1" fmla="val -58593"/>
              <a:gd name="adj2" fmla="val 80638"/>
            </a:avLst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2400" b="1">
                <a:solidFill>
                  <a:srgbClr val="000000"/>
                </a:solidFill>
              </a:rPr>
              <a:t>北側には</a:t>
            </a:r>
          </a:p>
          <a:p>
            <a:pPr algn="ctr">
              <a:defRPr lang="ja-JP" altLang="en-US"/>
            </a:pPr>
            <a:r>
              <a:rPr lang="ja-JP" altLang="en-US" sz="2400" b="1">
                <a:solidFill>
                  <a:srgbClr val="000000"/>
                </a:solidFill>
              </a:rPr>
              <a:t>ほとんど</a:t>
            </a:r>
          </a:p>
          <a:p>
            <a:pPr algn="ctr">
              <a:defRPr lang="ja-JP" altLang="en-US"/>
            </a:pPr>
            <a:r>
              <a:rPr lang="ja-JP" altLang="en-US" sz="2400" b="1">
                <a:solidFill>
                  <a:srgbClr val="000000"/>
                </a:solidFill>
              </a:rPr>
              <a:t>窓がない</a:t>
            </a:r>
            <a:endParaRPr lang="ja-JP" altLang="en-US" b="1">
              <a:solidFill>
                <a:srgbClr val="000000"/>
              </a:solidFill>
            </a:endParaRPr>
          </a:p>
        </p:txBody>
      </p:sp>
      <p:sp>
        <p:nvSpPr>
          <p:cNvPr id="1236" name="図形 112"/>
          <p:cNvSpPr/>
          <p:nvPr/>
        </p:nvSpPr>
        <p:spPr>
          <a:xfrm>
            <a:off x="2988000" y="1942981"/>
            <a:ext cx="2304000" cy="1156180"/>
          </a:xfrm>
          <a:prstGeom prst="wedgeRectCallout">
            <a:avLst>
              <a:gd name="adj1" fmla="val 79059"/>
              <a:gd name="adj2" fmla="val 49178"/>
            </a:avLst>
          </a:prstGeom>
          <a:solidFill>
            <a:srgbClr val="90D7F0"/>
          </a:solidFill>
          <a:ln w="190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ja-JP" altLang="en-US"/>
            </a:pPr>
            <a:r>
              <a:rPr lang="ja-JP" altLang="en-US" sz="2400" b="1">
                <a:solidFill>
                  <a:srgbClr val="000000"/>
                </a:solidFill>
              </a:rPr>
              <a:t>南側には</a:t>
            </a:r>
          </a:p>
          <a:p>
            <a:pPr algn="ctr">
              <a:defRPr lang="ja-JP" altLang="en-US"/>
            </a:pPr>
            <a:r>
              <a:rPr lang="ja-JP" altLang="en-US" sz="2400" b="1">
                <a:solidFill>
                  <a:srgbClr val="000000"/>
                </a:solidFill>
              </a:rPr>
              <a:t>たくさん窓がついている</a:t>
            </a:r>
            <a:endParaRPr lang="ja-JP" altLang="en-US" b="1">
              <a:solidFill>
                <a:srgbClr val="000000"/>
              </a:solidFill>
            </a:endParaRPr>
          </a:p>
        </p:txBody>
      </p:sp>
      <p:sp>
        <p:nvSpPr>
          <p:cNvPr id="1237" name="図形 113"/>
          <p:cNvSpPr/>
          <p:nvPr/>
        </p:nvSpPr>
        <p:spPr>
          <a:xfrm>
            <a:off x="1472285" y="3581785"/>
            <a:ext cx="6192000" cy="15080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 lang="ja-JP" altLang="en-US"/>
            </a:pPr>
            <a:r>
              <a:rPr lang="ja-JP" altLang="en-US" sz="3200" b="1">
                <a:solidFill>
                  <a:schemeClr val="bg1"/>
                </a:solidFill>
              </a:rPr>
              <a:t>【考えよう】</a:t>
            </a:r>
          </a:p>
          <a:p>
            <a:pPr algn="l">
              <a:defRPr lang="ja-JP" altLang="en-US"/>
            </a:pPr>
            <a:r>
              <a:rPr lang="ja-JP" altLang="en-US" sz="3200" b="1">
                <a:solidFill>
                  <a:schemeClr val="bg1"/>
                </a:solidFill>
              </a:rPr>
              <a:t>なぜ、北側には窓を</a:t>
            </a:r>
          </a:p>
          <a:p>
            <a:pPr algn="ctr">
              <a:defRPr lang="ja-JP" altLang="en-US"/>
            </a:pPr>
            <a:r>
              <a:rPr lang="ja-JP" altLang="en-US" sz="3200" b="1">
                <a:solidFill>
                  <a:schemeClr val="bg1"/>
                </a:solidFill>
              </a:rPr>
              <a:t>つくらなかったのだろう？</a:t>
            </a:r>
          </a:p>
        </p:txBody>
      </p:sp>
      <p:pic>
        <p:nvPicPr>
          <p:cNvPr id="1238" name="foc66FD.wav"/>
          <p:cNvPicPr>
            <a:picLocks noChangeAspect="1"/>
          </p:cNvPicPr>
          <p:nvPr>
            <a:audioFile r:link="rId3" contentType="audio/x-wav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0" p14:dur="3000">
        <p:fade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1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1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1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8"/>
                </p:tgtEl>
              </p:cMediaNode>
            </p:audio>
          </p:childTnLst>
        </p:cTn>
      </p:par>
    </p:tnLst>
    <p:bldLst>
      <p:bldP spid="1230" grpId="0" animBg="1" autoUpdateAnimBg="0"/>
      <p:bldP spid="1232" grpId="0" animBg="1" autoUpdateAnimBg="0"/>
      <p:bldP spid="1233" grpId="0" animBg="1" autoUpdateAnimBg="0"/>
      <p:bldP spid="1234" grpId="0" animBg="1" autoUpdateAnimBg="0"/>
      <p:bldP spid="1235" grpId="0" animBg="1" autoUpdateAnimBg="0"/>
      <p:bldP spid="1236" grpId="0" animBg="1" autoUpdateAnimBg="0"/>
      <p:bldP spid="1237" grpId="0" animBg="1" autoUpdateAnimBg="0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四角形 97"/>
          <p:cNvSpPr/>
          <p:nvPr/>
        </p:nvSpPr>
        <p:spPr>
          <a:xfrm>
            <a:off x="457200" y="123750"/>
            <a:ext cx="8229600" cy="8529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kumimoji="1" lang="ja-JP" altLang="en-US"/>
              <a:t>北側に窓がない理由は・・・</a:t>
            </a:r>
          </a:p>
        </p:txBody>
      </p:sp>
      <p:sp>
        <p:nvSpPr>
          <p:cNvPr id="1245" name="四角形 114"/>
          <p:cNvSpPr>
            <a:spLocks noGrp="1"/>
          </p:cNvSpPr>
          <p:nvPr>
            <p:ph type="title"/>
          </p:nvPr>
        </p:nvSpPr>
        <p:spPr>
          <a:xfrm>
            <a:off x="457200" y="843750"/>
            <a:ext cx="8229600" cy="18789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ja-JP" altLang="en-US">
                <a:solidFill>
                  <a:srgbClr val="FFFF00"/>
                </a:solidFill>
              </a:rPr>
              <a:t>川越大火では、どのように火が</a:t>
            </a:r>
          </a:p>
          <a:p>
            <a:r>
              <a:rPr kumimoji="1" lang="ja-JP" altLang="en-US">
                <a:solidFill>
                  <a:srgbClr val="FFFF00"/>
                </a:solidFill>
              </a:rPr>
              <a:t>広がったのか思い出してみよう！</a:t>
            </a:r>
          </a:p>
        </p:txBody>
      </p:sp>
      <p:sp>
        <p:nvSpPr>
          <p:cNvPr id="1246" name="四角形 115"/>
          <p:cNvSpPr/>
          <p:nvPr/>
        </p:nvSpPr>
        <p:spPr>
          <a:xfrm>
            <a:off x="457200" y="122860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endParaRPr kumimoji="1" lang="ja-JP" altLang="en-US"/>
          </a:p>
        </p:txBody>
      </p:sp>
      <p:sp>
        <p:nvSpPr>
          <p:cNvPr id="1247" name="四角形 114"/>
          <p:cNvSpPr/>
          <p:nvPr/>
        </p:nvSpPr>
        <p:spPr>
          <a:xfrm>
            <a:off x="457202" y="2565076"/>
            <a:ext cx="8229600" cy="2422205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1" kern="1200">
                <a:ln w="6350">
                  <a:solidFill>
                    <a:schemeClr val="accent3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50800" dist="76200" dir="5400000" algn="bl" rotWithShape="0">
                    <a:schemeClr val="bg1">
                      <a:lumMod val="95000"/>
                      <a:lumOff val="5000"/>
                      <a:alpha val="57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kumimoji="1" lang="ja-JP" altLang="en-US">
                <a:solidFill>
                  <a:srgbClr val="FFFF00"/>
                </a:solidFill>
              </a:rPr>
              <a:t>　　正解は・・・</a:t>
            </a:r>
          </a:p>
          <a:p>
            <a:pPr algn="l"/>
            <a:r>
              <a:rPr kumimoji="1" lang="ja-JP" altLang="en-US">
                <a:solidFill>
                  <a:srgbClr val="FFFF00"/>
                </a:solidFill>
              </a:rPr>
              <a:t>大火では、火は北からやってきたので、北からの火を防ぐため。</a:t>
            </a:r>
          </a:p>
        </p:txBody>
      </p:sp>
      <p:pic>
        <p:nvPicPr>
          <p:cNvPr id="1248" name="foc7AF0.wav"/>
          <p:cNvPicPr>
            <a:picLocks noChangeAspect="1"/>
          </p:cNvPicPr>
          <p:nvPr>
            <a:audioFile r:link="rId1" contentType="audio/x-wav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29600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34000" p14:dur="700">
        <p:fade/>
      </p:transition>
    </mc:Choice>
    <mc:Fallback>
      <p:transition spd="med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1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8"/>
                </p:tgtEl>
              </p:cMediaNode>
            </p:audio>
          </p:childTnLst>
        </p:cTn>
      </p:par>
    </p:tnLst>
    <p:bldLst>
      <p:bldP spid="1245" grpId="0" animBg="1" autoUpdateAnimBg="0"/>
      <p:bldP spid="1247" grpId="0" animBg="1" autoUpdateAnimBg="0"/>
    </p:bldLst>
  </p:timing>
  <p:extLst mod="1"/>
</p:sld>
</file>

<file path=ppt/theme/theme1.xml><?xml version="1.0" encoding="utf-8"?>
<a:theme xmlns:a="http://schemas.openxmlformats.org/drawingml/2006/main" name="4_エンジニア">
  <a:themeElements>
    <a:clrScheme name="ライトアップ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エンジニア">
      <a:majorFont>
        <a:latin typeface="Segoe UI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ンジニア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  <a:tileRect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/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  <a:tileRect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cu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ocu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otalTime>40</TotalTime>
  <Words>938</Words>
  <Application>JUST Focus</Application>
  <Paragraphs>124</Paragraph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7" baseType="lpstr">
      <vt:lpstr>AR P明朝体U</vt:lpstr>
      <vt:lpstr>HGｺﾞｼｯｸM</vt:lpstr>
      <vt:lpstr>ＭＳ Ｐゴシック</vt:lpstr>
      <vt:lpstr>Arial</vt:lpstr>
      <vt:lpstr>Calibri</vt:lpstr>
      <vt:lpstr>Segoe UI</vt:lpstr>
      <vt:lpstr>4_エンジニア</vt:lpstr>
      <vt:lpstr>PowerPoint プレゼンテーション</vt:lpstr>
      <vt:lpstr>蔵造りの町並みができたきっかけは・・・</vt:lpstr>
      <vt:lpstr>蔵造りの町並みができたきっかけは・・・</vt:lpstr>
      <vt:lpstr>なぜ、そんなにたくさんの建物が焼けたのか？</vt:lpstr>
      <vt:lpstr>しかし、この大火事で焼け残った建物が・・・</vt:lpstr>
      <vt:lpstr>川越大火から9年後の町並み</vt:lpstr>
      <vt:lpstr>PowerPoint プレゼンテーション</vt:lpstr>
      <vt:lpstr>PowerPoint プレゼンテーション</vt:lpstr>
      <vt:lpstr>川越大火では、どのように火が 広がったのか思い出してみよう！</vt:lpstr>
      <vt:lpstr>では、火事に強い蔵造りの建物は、 どのようにつくられたのでしょう？</vt:lpstr>
    </vt:vector>
  </TitlesOfParts>
  <Company>川越市役所</Company>
  <LinksUpToDate>false</LinksUpToDate>
  <SharedDoc>false</SharedDoc>
  <HyperlinksChanged>false</HyperlinksChanged>
  <AppVersion>3.3.5</AppVersion>
  <PresentationFormat>ユーザー設定</PresentationFormat>
  <Slides>10</Slides>
  <Notes>10</Notes>
  <HiddenSlides>0</HiddenSlides>
  <MMClips>10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Administrator</dc:creator>
  <cp:lastModifiedBy>Administrator</cp:lastModifiedBy>
  <dcterms:created xsi:type="dcterms:W3CDTF">2020-06-03T02:17:28Z</dcterms:created>
  <dcterms:modified xsi:type="dcterms:W3CDTF">2020-09-11T05:26:46Z</dcterms:modified>
  <cp:contentStatus>最終版</cp:contentStatus>
  <cp:revision>35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_MarkAsFinal">
    <vt:bool>true</vt:bool>
  </property>
</Properties>
</file>